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1"/>
  </p:sldMasterIdLst>
  <p:notesMasterIdLst>
    <p:notesMasterId r:id="rId65"/>
  </p:notesMasterIdLst>
  <p:sldIdLst>
    <p:sldId id="256" r:id="rId2"/>
    <p:sldId id="259" r:id="rId3"/>
    <p:sldId id="260" r:id="rId4"/>
    <p:sldId id="559" r:id="rId5"/>
    <p:sldId id="561" r:id="rId6"/>
    <p:sldId id="562" r:id="rId7"/>
    <p:sldId id="261" r:id="rId8"/>
    <p:sldId id="552" r:id="rId9"/>
    <p:sldId id="551" r:id="rId10"/>
    <p:sldId id="564" r:id="rId11"/>
    <p:sldId id="572" r:id="rId12"/>
    <p:sldId id="554" r:id="rId13"/>
    <p:sldId id="329" r:id="rId14"/>
    <p:sldId id="556" r:id="rId15"/>
    <p:sldId id="555" r:id="rId16"/>
    <p:sldId id="330" r:id="rId17"/>
    <p:sldId id="567" r:id="rId18"/>
    <p:sldId id="568" r:id="rId19"/>
    <p:sldId id="325" r:id="rId20"/>
    <p:sldId id="557" r:id="rId21"/>
    <p:sldId id="327" r:id="rId22"/>
    <p:sldId id="328" r:id="rId23"/>
    <p:sldId id="565" r:id="rId24"/>
    <p:sldId id="566" r:id="rId25"/>
    <p:sldId id="558" r:id="rId26"/>
    <p:sldId id="563" r:id="rId27"/>
    <p:sldId id="569" r:id="rId28"/>
    <p:sldId id="367" r:id="rId29"/>
    <p:sldId id="571" r:id="rId30"/>
    <p:sldId id="570" r:id="rId31"/>
    <p:sldId id="366" r:id="rId32"/>
    <p:sldId id="351" r:id="rId33"/>
    <p:sldId id="575" r:id="rId34"/>
    <p:sldId id="573" r:id="rId35"/>
    <p:sldId id="582" r:id="rId36"/>
    <p:sldId id="364" r:id="rId37"/>
    <p:sldId id="576" r:id="rId38"/>
    <p:sldId id="340" r:id="rId39"/>
    <p:sldId id="577" r:id="rId40"/>
    <p:sldId id="574" r:id="rId41"/>
    <p:sldId id="579" r:id="rId42"/>
    <p:sldId id="580" r:id="rId43"/>
    <p:sldId id="336" r:id="rId44"/>
    <p:sldId id="337" r:id="rId45"/>
    <p:sldId id="581" r:id="rId46"/>
    <p:sldId id="583" r:id="rId47"/>
    <p:sldId id="362" r:id="rId48"/>
    <p:sldId id="334" r:id="rId49"/>
    <p:sldId id="344" r:id="rId50"/>
    <p:sldId id="345" r:id="rId51"/>
    <p:sldId id="584" r:id="rId52"/>
    <p:sldId id="346" r:id="rId53"/>
    <p:sldId id="347" r:id="rId54"/>
    <p:sldId id="585" r:id="rId55"/>
    <p:sldId id="352" r:id="rId56"/>
    <p:sldId id="354" r:id="rId57"/>
    <p:sldId id="355" r:id="rId58"/>
    <p:sldId id="356" r:id="rId59"/>
    <p:sldId id="357" r:id="rId60"/>
    <p:sldId id="358" r:id="rId61"/>
    <p:sldId id="359" r:id="rId62"/>
    <p:sldId id="549" r:id="rId63"/>
    <p:sldId id="550" r:id="rId6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5E0589-CBB0-47F3-A2CB-F9547F03E83F}">
          <p14:sldIdLst>
            <p14:sldId id="256"/>
            <p14:sldId id="259"/>
            <p14:sldId id="260"/>
          </p14:sldIdLst>
        </p14:section>
        <p14:section name="MCU - CPU" id="{4E00B63E-E2CF-42F1-982B-C46AA95D4532}">
          <p14:sldIdLst>
            <p14:sldId id="559"/>
            <p14:sldId id="561"/>
            <p14:sldId id="562"/>
            <p14:sldId id="261"/>
            <p14:sldId id="552"/>
            <p14:sldId id="551"/>
          </p14:sldIdLst>
        </p14:section>
        <p14:section name="Architecture" id="{3C16CB55-DB68-4897-8C1F-5C3823F1196E}">
          <p14:sldIdLst>
            <p14:sldId id="564"/>
            <p14:sldId id="572"/>
            <p14:sldId id="554"/>
            <p14:sldId id="329"/>
            <p14:sldId id="556"/>
            <p14:sldId id="555"/>
            <p14:sldId id="330"/>
            <p14:sldId id="567"/>
            <p14:sldId id="568"/>
            <p14:sldId id="325"/>
            <p14:sldId id="557"/>
            <p14:sldId id="327"/>
            <p14:sldId id="328"/>
            <p14:sldId id="565"/>
            <p14:sldId id="566"/>
            <p14:sldId id="558"/>
            <p14:sldId id="563"/>
            <p14:sldId id="569"/>
            <p14:sldId id="367"/>
            <p14:sldId id="571"/>
            <p14:sldId id="570"/>
            <p14:sldId id="366"/>
            <p14:sldId id="351"/>
            <p14:sldId id="575"/>
            <p14:sldId id="573"/>
            <p14:sldId id="582"/>
            <p14:sldId id="364"/>
            <p14:sldId id="576"/>
            <p14:sldId id="340"/>
            <p14:sldId id="577"/>
            <p14:sldId id="574"/>
            <p14:sldId id="579"/>
            <p14:sldId id="580"/>
            <p14:sldId id="336"/>
            <p14:sldId id="337"/>
            <p14:sldId id="581"/>
            <p14:sldId id="583"/>
            <p14:sldId id="362"/>
          </p14:sldIdLst>
        </p14:section>
        <p14:section name="Wireless Standard" id="{05F4C34E-4E38-42DB-BFD9-59376B48B4CA}">
          <p14:sldIdLst>
            <p14:sldId id="334"/>
            <p14:sldId id="344"/>
            <p14:sldId id="345"/>
            <p14:sldId id="584"/>
            <p14:sldId id="346"/>
            <p14:sldId id="347"/>
            <p14:sldId id="585"/>
            <p14:sldId id="352"/>
            <p14:sldId id="354"/>
            <p14:sldId id="355"/>
            <p14:sldId id="356"/>
            <p14:sldId id="357"/>
            <p14:sldId id="358"/>
            <p14:sldId id="359"/>
            <p14:sldId id="549"/>
            <p14:sldId id="550"/>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6" autoAdjust="0"/>
    <p:restoredTop sz="94660"/>
  </p:normalViewPr>
  <p:slideViewPr>
    <p:cSldViewPr>
      <p:cViewPr varScale="1">
        <p:scale>
          <a:sx n="75" d="100"/>
          <a:sy n="75" d="100"/>
        </p:scale>
        <p:origin x="720" y="3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atin typeface="Cambria" panose="02040503050406030204" pitchFamily="18" charset="0"/>
              </a:defRPr>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atin typeface="Cambria" panose="02040503050406030204" pitchFamily="18" charset="0"/>
              </a:defRPr>
            </a:lvl1pPr>
          </a:lstStyle>
          <a:p>
            <a:fld id="{66CB8FDD-5EB9-4588-B25C-E96064DC290F}" type="datetimeFigureOut">
              <a:rPr lang="en-US" smtClean="0"/>
              <a:pPr/>
              <a:t>12/4/2023</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atin typeface="Cambria" panose="02040503050406030204" pitchFamily="18" charset="0"/>
              </a:defRPr>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atin typeface="Cambria" panose="02040503050406030204" pitchFamily="18" charset="0"/>
              </a:defRPr>
            </a:lvl1pPr>
          </a:lstStyle>
          <a:p>
            <a:fld id="{580B4846-D09C-4BEB-8B00-81014D148C7A}" type="slidenum">
              <a:rPr lang="en-US" smtClean="0"/>
              <a:pPr/>
              <a:t>‹#›</a:t>
            </a:fld>
            <a:endParaRPr lang="en-US"/>
          </a:p>
        </p:txBody>
      </p:sp>
    </p:spTree>
    <p:extLst>
      <p:ext uri="{BB962C8B-B14F-4D97-AF65-F5344CB8AC3E}">
        <p14:creationId xmlns:p14="http://schemas.microsoft.com/office/powerpoint/2010/main" val="2553293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panose="02040503050406030204" pitchFamily="18" charset="0"/>
        <a:ea typeface="+mn-ea"/>
        <a:cs typeface="+mn-cs"/>
      </a:defRPr>
    </a:lvl1pPr>
    <a:lvl2pPr marL="457200" algn="l" defTabSz="914400" rtl="0" eaLnBrk="1" latinLnBrk="0" hangingPunct="1">
      <a:defRPr sz="1200" kern="1200">
        <a:solidFill>
          <a:schemeClr val="tx1"/>
        </a:solidFill>
        <a:latin typeface="Cambria" panose="02040503050406030204" pitchFamily="18" charset="0"/>
        <a:ea typeface="+mn-ea"/>
        <a:cs typeface="+mn-cs"/>
      </a:defRPr>
    </a:lvl2pPr>
    <a:lvl3pPr marL="914400" algn="l" defTabSz="914400" rtl="0" eaLnBrk="1" latinLnBrk="0" hangingPunct="1">
      <a:defRPr sz="1200" kern="1200">
        <a:solidFill>
          <a:schemeClr val="tx1"/>
        </a:solidFill>
        <a:latin typeface="Cambria" panose="02040503050406030204" pitchFamily="18" charset="0"/>
        <a:ea typeface="+mn-ea"/>
        <a:cs typeface="+mn-cs"/>
      </a:defRPr>
    </a:lvl3pPr>
    <a:lvl4pPr marL="1371600" algn="l" defTabSz="914400" rtl="0" eaLnBrk="1" latinLnBrk="0" hangingPunct="1">
      <a:defRPr sz="1200" kern="1200">
        <a:solidFill>
          <a:schemeClr val="tx1"/>
        </a:solidFill>
        <a:latin typeface="Cambria" panose="02040503050406030204" pitchFamily="18" charset="0"/>
        <a:ea typeface="+mn-ea"/>
        <a:cs typeface="+mn-cs"/>
      </a:defRPr>
    </a:lvl4pPr>
    <a:lvl5pPr marL="1828800" algn="l" defTabSz="914400" rtl="0" eaLnBrk="1" latinLnBrk="0" hangingPunct="1">
      <a:defRPr sz="120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0B4846-D09C-4BEB-8B00-81014D148C7A}" type="slidenum">
              <a:rPr lang="en-US" smtClean="0"/>
              <a:pPr/>
              <a:t>14</a:t>
            </a:fld>
            <a:endParaRPr lang="en-US"/>
          </a:p>
        </p:txBody>
      </p:sp>
    </p:spTree>
    <p:extLst>
      <p:ext uri="{BB962C8B-B14F-4D97-AF65-F5344CB8AC3E}">
        <p14:creationId xmlns:p14="http://schemas.microsoft.com/office/powerpoint/2010/main" val="420305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0B4846-D09C-4BEB-8B00-81014D148C7A}" type="slidenum">
              <a:rPr lang="en-US" smtClean="0"/>
              <a:pPr/>
              <a:t>20</a:t>
            </a:fld>
            <a:endParaRPr lang="en-US"/>
          </a:p>
        </p:txBody>
      </p:sp>
    </p:spTree>
    <p:extLst>
      <p:ext uri="{BB962C8B-B14F-4D97-AF65-F5344CB8AC3E}">
        <p14:creationId xmlns:p14="http://schemas.microsoft.com/office/powerpoint/2010/main" val="408299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0CE353-8EFF-4F99-BCDD-E2962D7ECA2F}" type="slidenum">
              <a:rPr lang="en-US" smtClean="0"/>
              <a:t>38</a:t>
            </a:fld>
            <a:endParaRPr lang="en-US" dirty="0"/>
          </a:p>
        </p:txBody>
      </p:sp>
      <p:sp>
        <p:nvSpPr>
          <p:cNvPr id="5" name="Footer Placeholder 4"/>
          <p:cNvSpPr>
            <a:spLocks noGrp="1"/>
          </p:cNvSpPr>
          <p:nvPr>
            <p:ph type="ftr" sz="quarter" idx="11"/>
          </p:nvPr>
        </p:nvSpPr>
        <p:spPr/>
        <p:txBody>
          <a:bodyPr/>
          <a:lstStyle/>
          <a:p>
            <a:r>
              <a:rPr lang="en-US"/>
              <a:t>Lập trình Hệ thống nhúng  - FIT-NTU-2020</a:t>
            </a:r>
            <a:endParaRPr lang="en-US" dirty="0"/>
          </a:p>
        </p:txBody>
      </p:sp>
    </p:spTree>
    <p:extLst>
      <p:ext uri="{BB962C8B-B14F-4D97-AF65-F5344CB8AC3E}">
        <p14:creationId xmlns:p14="http://schemas.microsoft.com/office/powerpoint/2010/main" val="124467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408C-AE04-91E8-F118-9DCB934077B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9212D38-127A-F22C-57A5-963D5078CAD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CB4CE5-DE11-7CB3-5A26-2FDAF4434A22}"/>
              </a:ext>
            </a:extLst>
          </p:cNvPr>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a:extLst>
              <a:ext uri="{FF2B5EF4-FFF2-40B4-BE49-F238E27FC236}">
                <a16:creationId xmlns:a16="http://schemas.microsoft.com/office/drawing/2014/main" id="{72090970-5359-9861-C083-BC4BB17AD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BB753-C9DD-356A-25AD-57A7E6FADCA2}"/>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664278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4230-C0E7-0FE3-3099-96A360C84B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349093-C570-EC78-94AE-609EA2463D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0A646-30FE-74A8-EA15-10584C04E6BA}"/>
              </a:ext>
            </a:extLst>
          </p:cNvPr>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a:extLst>
              <a:ext uri="{FF2B5EF4-FFF2-40B4-BE49-F238E27FC236}">
                <a16:creationId xmlns:a16="http://schemas.microsoft.com/office/drawing/2014/main" id="{E15A9CE5-39DF-EE0C-B1B2-1F0172017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B2A4D-5766-C5F6-4DBC-32B9F0554925}"/>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592564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940408-3EA8-57C7-BD62-D14E5EA4CB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55BAB-D374-56A7-5D0B-3D667F4DBF1F}"/>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F2B9B-113C-C0B6-1F31-620624D7D9FB}"/>
              </a:ext>
            </a:extLst>
          </p:cNvPr>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a:extLst>
              <a:ext uri="{FF2B5EF4-FFF2-40B4-BE49-F238E27FC236}">
                <a16:creationId xmlns:a16="http://schemas.microsoft.com/office/drawing/2014/main" id="{99AA669A-E3A2-AF61-4597-56B49E006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E579B-0021-DDF7-3930-EC0B4CE49F1D}"/>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1288824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0" y="45796"/>
            <a:ext cx="9144000" cy="878840"/>
          </a:xfrm>
          <a:prstGeom prst="rect">
            <a:avLst/>
          </a:prstGeom>
        </p:spPr>
        <p:txBody>
          <a:bodyPr wrap="square" lIns="0" tIns="0" rIns="0" bIns="0">
            <a:spAutoFit/>
          </a:bodyPr>
          <a:lstStyle>
            <a:lvl1pPr>
              <a:defRPr sz="2800" b="1" i="0">
                <a:solidFill>
                  <a:schemeClr val="bg1"/>
                </a:solidFill>
                <a:latin typeface="Cambria"/>
                <a:cs typeface="Cambri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12/4/2023</a:t>
            </a:fld>
            <a:endParaRPr lang="en-US"/>
          </a:p>
        </p:txBody>
      </p:sp>
      <p:sp>
        <p:nvSpPr>
          <p:cNvPr id="6" name="Holder 6"/>
          <p:cNvSpPr>
            <a:spLocks noGrp="1"/>
          </p:cNvSpPr>
          <p:nvPr>
            <p:ph type="sldNum" sz="quarter" idx="7"/>
          </p:nvPr>
        </p:nvSpPr>
        <p:spPr/>
        <p:txBody>
          <a:bodyPr lIns="0" tIns="0" rIns="0" bIns="0"/>
          <a:lstStyle>
            <a:lvl1pPr>
              <a:defRPr sz="1400" b="0" i="0">
                <a:solidFill>
                  <a:srgbClr val="000066"/>
                </a:solidFill>
                <a:latin typeface="Microsoft Sans Serif"/>
                <a:cs typeface="Microsoft Sans Serif"/>
              </a:defRPr>
            </a:lvl1pPr>
          </a:lstStyle>
          <a:p>
            <a:pPr marL="38100">
              <a:lnSpc>
                <a:spcPts val="1650"/>
              </a:lnSpc>
            </a:pPr>
            <a:fld id="{81D60167-4931-47E6-BA6A-407CBD079E47}" type="slidenum">
              <a:rPr dirty="0"/>
              <a:t>‹#›</a:t>
            </a:fld>
            <a:endParaRPr dirty="0"/>
          </a:p>
        </p:txBody>
      </p:sp>
    </p:spTree>
    <p:extLst>
      <p:ext uri="{BB962C8B-B14F-4D97-AF65-F5344CB8AC3E}">
        <p14:creationId xmlns:p14="http://schemas.microsoft.com/office/powerpoint/2010/main" val="136466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A6C5-9565-13E9-E281-F969ED07C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64B21-2439-B1AA-B436-59166EDD1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F3182-BDE4-14FE-CD70-5AB5284EE633}"/>
              </a:ext>
            </a:extLst>
          </p:cNvPr>
          <p:cNvSpPr>
            <a:spLocks noGrp="1"/>
          </p:cNvSpPr>
          <p:nvPr>
            <p:ph type="dt" sz="half" idx="10"/>
          </p:nvPr>
        </p:nvSpPr>
        <p:spPr/>
        <p:txBody>
          <a:bodyPr/>
          <a:lstStyle/>
          <a:p>
            <a:fld id="{1D8BD707-D9CF-40AE-B4C6-C98DA3205C09}" type="datetimeFigureOut">
              <a:rPr lang="en-US" smtClean="0"/>
              <a:t>12/4/2023</a:t>
            </a:fld>
            <a:endParaRPr lang="en-US"/>
          </a:p>
        </p:txBody>
      </p:sp>
      <p:sp>
        <p:nvSpPr>
          <p:cNvPr id="5" name="Footer Placeholder 4">
            <a:extLst>
              <a:ext uri="{FF2B5EF4-FFF2-40B4-BE49-F238E27FC236}">
                <a16:creationId xmlns:a16="http://schemas.microsoft.com/office/drawing/2014/main" id="{DACD4C9C-4E19-3A0B-0E68-DD04EC4E5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CF44F-8187-DB0B-525C-22A6CA3FC522}"/>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2155930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3C73-353E-6572-9979-84EABF42D7A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4547AB0-9FEE-57CF-E5B4-D8CB1E1DDD5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5B9FFD-8F5D-A1C6-C73D-76FF67DEEF72}"/>
              </a:ext>
            </a:extLst>
          </p:cNvPr>
          <p:cNvSpPr>
            <a:spLocks noGrp="1"/>
          </p:cNvSpPr>
          <p:nvPr>
            <p:ph type="dt" sz="half" idx="10"/>
          </p:nvPr>
        </p:nvSpPr>
        <p:spPr/>
        <p:txBody>
          <a:bodyPr/>
          <a:lstStyle/>
          <a:p>
            <a:fld id="{9154FAB2-B1FD-4299-B1DB-EC98C928F450}" type="datetime1">
              <a:rPr lang="en-US" smtClean="0"/>
              <a:t>12/4/2023</a:t>
            </a:fld>
            <a:endParaRPr lang="en-US" dirty="0"/>
          </a:p>
        </p:txBody>
      </p:sp>
      <p:sp>
        <p:nvSpPr>
          <p:cNvPr id="5" name="Footer Placeholder 4">
            <a:extLst>
              <a:ext uri="{FF2B5EF4-FFF2-40B4-BE49-F238E27FC236}">
                <a16:creationId xmlns:a16="http://schemas.microsoft.com/office/drawing/2014/main" id="{6EBE95E6-6048-A5A6-D881-6A38A37420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6482BB-FE0E-5601-882D-9943CDDAE9C4}"/>
              </a:ext>
            </a:extLst>
          </p:cNvPr>
          <p:cNvSpPr>
            <a:spLocks noGrp="1"/>
          </p:cNvSpPr>
          <p:nvPr>
            <p:ph type="sldNum" sz="quarter" idx="12"/>
          </p:nvPr>
        </p:nvSpPr>
        <p:spPr/>
        <p:txBody>
          <a:bodyPr/>
          <a:lstStyle/>
          <a:p>
            <a:fld id="{A8FFE56A-893B-4A9C-BB26-9B7FC42D8F6C}" type="slidenum">
              <a:rPr lang="en-US" smtClean="0"/>
              <a:t>‹#›</a:t>
            </a:fld>
            <a:endParaRPr lang="en-US" dirty="0"/>
          </a:p>
        </p:txBody>
      </p:sp>
    </p:spTree>
    <p:extLst>
      <p:ext uri="{BB962C8B-B14F-4D97-AF65-F5344CB8AC3E}">
        <p14:creationId xmlns:p14="http://schemas.microsoft.com/office/powerpoint/2010/main" val="357231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E9D4-AF45-7BC8-93A4-B00092818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F41C5-F637-E85D-050C-B824D750E01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3EC056-8619-F5C8-132C-543CC252EBE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9DAFED-8EC8-F3F0-6C57-CEFCB4164BAB}"/>
              </a:ext>
            </a:extLst>
          </p:cNvPr>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a:extLst>
              <a:ext uri="{FF2B5EF4-FFF2-40B4-BE49-F238E27FC236}">
                <a16:creationId xmlns:a16="http://schemas.microsoft.com/office/drawing/2014/main" id="{8773794A-8380-5443-D3D6-9AD3C179E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15C59-B3EE-E6DF-C8DB-24CB1F2F6CE7}"/>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137123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015F6-9F03-5ECF-73E5-C52AA373A562}"/>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C8CFC1-50FD-1D24-AD19-E5268DC7123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D9E6C-4AEF-E95A-4F14-92764103315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C5D000-E00E-36F0-045B-687C011E57A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7527C-DD93-EA1F-EA60-1FB939F7EB6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CC1EF-C260-9D8B-BCEA-32A11B772B10}"/>
              </a:ext>
            </a:extLst>
          </p:cNvPr>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a:extLst>
              <a:ext uri="{FF2B5EF4-FFF2-40B4-BE49-F238E27FC236}">
                <a16:creationId xmlns:a16="http://schemas.microsoft.com/office/drawing/2014/main" id="{739A7C07-8EDE-B6E9-F8F8-0B371A2CA7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A5BEF8-E75E-5574-8B84-DF18357CA2A3}"/>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3912829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A1B1-4A9E-A199-BBC8-E25D2DCF5D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DF1B5-EFDA-88F6-5CD4-FFB76B687233}"/>
              </a:ext>
            </a:extLst>
          </p:cNvPr>
          <p:cNvSpPr>
            <a:spLocks noGrp="1"/>
          </p:cNvSpPr>
          <p:nvPr>
            <p:ph type="dt" sz="half" idx="10"/>
          </p:nvPr>
        </p:nvSpPr>
        <p:spPr/>
        <p:txBody>
          <a:bodyPr/>
          <a:lstStyle/>
          <a:p>
            <a:fld id="{1D8BD707-D9CF-40AE-B4C6-C98DA3205C09}" type="datetimeFigureOut">
              <a:rPr lang="en-US" smtClean="0"/>
              <a:t>12/4/2023</a:t>
            </a:fld>
            <a:endParaRPr lang="en-US"/>
          </a:p>
        </p:txBody>
      </p:sp>
      <p:sp>
        <p:nvSpPr>
          <p:cNvPr id="4" name="Footer Placeholder 3">
            <a:extLst>
              <a:ext uri="{FF2B5EF4-FFF2-40B4-BE49-F238E27FC236}">
                <a16:creationId xmlns:a16="http://schemas.microsoft.com/office/drawing/2014/main" id="{4B306BE6-7072-F09C-FE46-E477CD112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F7133-7C8E-9028-0A39-034E3337771A}"/>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22707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1BE21-403F-B467-8B79-058858A55BB9}"/>
              </a:ext>
            </a:extLst>
          </p:cNvPr>
          <p:cNvSpPr>
            <a:spLocks noGrp="1"/>
          </p:cNvSpPr>
          <p:nvPr>
            <p:ph type="dt" sz="half" idx="10"/>
          </p:nvPr>
        </p:nvSpPr>
        <p:spPr/>
        <p:txBody>
          <a:bodyPr/>
          <a:lstStyle/>
          <a:p>
            <a:fld id="{1D8BD707-D9CF-40AE-B4C6-C98DA3205C09}" type="datetimeFigureOut">
              <a:rPr lang="en-US" smtClean="0"/>
              <a:t>12/4/2023</a:t>
            </a:fld>
            <a:endParaRPr lang="en-US"/>
          </a:p>
        </p:txBody>
      </p:sp>
      <p:sp>
        <p:nvSpPr>
          <p:cNvPr id="3" name="Footer Placeholder 2">
            <a:extLst>
              <a:ext uri="{FF2B5EF4-FFF2-40B4-BE49-F238E27FC236}">
                <a16:creationId xmlns:a16="http://schemas.microsoft.com/office/drawing/2014/main" id="{F65006E4-B308-252F-D403-68F7673A27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076F17-CEFC-8270-6AB2-BBB5152377E6}"/>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1983191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A0AD-40B2-5047-74C0-7E5AAE380C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EAD1708-2E35-8458-8662-0580E3F4F7C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DF1D37-88FE-816E-9229-85E70617DE2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2D919BE-90EF-30C6-867B-A71FDF17966E}"/>
              </a:ext>
            </a:extLst>
          </p:cNvPr>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a:extLst>
              <a:ext uri="{FF2B5EF4-FFF2-40B4-BE49-F238E27FC236}">
                <a16:creationId xmlns:a16="http://schemas.microsoft.com/office/drawing/2014/main" id="{9A2D3EAA-B9A6-1B6F-3D03-5BB933C9D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52868-6E31-D6E5-9925-E363E9019AD1}"/>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299619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EA5A-B044-117F-976A-2740FF9469B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7F6EAC-8F68-B587-8679-6B8AF890B60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192D2BC-FB44-E77E-F79D-F4AAA3953F0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FA099B2-46AC-8B78-79DB-00E6A7B19008}"/>
              </a:ext>
            </a:extLst>
          </p:cNvPr>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a:extLst>
              <a:ext uri="{FF2B5EF4-FFF2-40B4-BE49-F238E27FC236}">
                <a16:creationId xmlns:a16="http://schemas.microsoft.com/office/drawing/2014/main" id="{19B2C61C-2F1E-D907-741C-2DBB94087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F494E-3BB2-D12E-EA9D-6E869629A8DC}"/>
              </a:ext>
            </a:extLst>
          </p:cNvPr>
          <p:cNvSpPr>
            <a:spLocks noGrp="1"/>
          </p:cNvSpPr>
          <p:nvPr>
            <p:ph type="sldNum" sz="quarter" idx="12"/>
          </p:nvPr>
        </p:nvSpPr>
        <p:spPr/>
        <p:txBody>
          <a:body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404208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E7010E-BE2A-2643-97C9-95E1C8C6DC3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7FF01D-EFA5-FD06-A901-57AB5B6B03E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C7B8-196F-7A83-0D28-1307C14EBB6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12/4/2023</a:t>
            </a:fld>
            <a:endParaRPr lang="en-US"/>
          </a:p>
        </p:txBody>
      </p:sp>
      <p:sp>
        <p:nvSpPr>
          <p:cNvPr id="5" name="Footer Placeholder 4">
            <a:extLst>
              <a:ext uri="{FF2B5EF4-FFF2-40B4-BE49-F238E27FC236}">
                <a16:creationId xmlns:a16="http://schemas.microsoft.com/office/drawing/2014/main" id="{0897449C-3301-11FF-5469-62BAE518D49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C2A205-CF25-140C-8E84-2FED205955C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38100">
              <a:lnSpc>
                <a:spcPts val="1650"/>
              </a:lnSpc>
            </a:pPr>
            <a:fld id="{81D60167-4931-47E6-BA6A-407CBD079E47}" type="slidenum">
              <a:rPr lang="en-US" smtClean="0"/>
              <a:t>‹#›</a:t>
            </a:fld>
            <a:endParaRPr lang="en-US" dirty="0"/>
          </a:p>
        </p:txBody>
      </p:sp>
    </p:spTree>
    <p:extLst>
      <p:ext uri="{BB962C8B-B14F-4D97-AF65-F5344CB8AC3E}">
        <p14:creationId xmlns:p14="http://schemas.microsoft.com/office/powerpoint/2010/main" val="53278060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web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web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bkaii.com.vn/san-pham/iot-modul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9050" y="2444750"/>
            <a:ext cx="9115425" cy="0"/>
          </a:xfrm>
          <a:custGeom>
            <a:avLst/>
            <a:gdLst/>
            <a:ahLst/>
            <a:cxnLst/>
            <a:rect l="l" t="t" r="r" b="b"/>
            <a:pathLst>
              <a:path w="9115425">
                <a:moveTo>
                  <a:pt x="0" y="0"/>
                </a:moveTo>
                <a:lnTo>
                  <a:pt x="9115425" y="0"/>
                </a:lnTo>
              </a:path>
            </a:pathLst>
          </a:custGeom>
          <a:ln w="19050">
            <a:solidFill>
              <a:srgbClr val="FFFFFF"/>
            </a:solidFill>
            <a:prstDash val="dot"/>
          </a:ln>
        </p:spPr>
        <p:txBody>
          <a:bodyPr wrap="square" lIns="0" tIns="0" rIns="0" bIns="0" rtlCol="0"/>
          <a:lstStyle/>
          <a:p>
            <a:endParaRPr>
              <a:latin typeface="Cambria" panose="02040503050406030204" pitchFamily="18" charset="0"/>
            </a:endParaRPr>
          </a:p>
        </p:txBody>
      </p:sp>
      <p:sp>
        <p:nvSpPr>
          <p:cNvPr id="4" name="object 4"/>
          <p:cNvSpPr/>
          <p:nvPr/>
        </p:nvSpPr>
        <p:spPr>
          <a:xfrm>
            <a:off x="19050" y="2565400"/>
            <a:ext cx="9115425" cy="0"/>
          </a:xfrm>
          <a:custGeom>
            <a:avLst/>
            <a:gdLst/>
            <a:ahLst/>
            <a:cxnLst/>
            <a:rect l="l" t="t" r="r" b="b"/>
            <a:pathLst>
              <a:path w="9115425">
                <a:moveTo>
                  <a:pt x="0" y="0"/>
                </a:moveTo>
                <a:lnTo>
                  <a:pt x="9115425" y="0"/>
                </a:lnTo>
              </a:path>
            </a:pathLst>
          </a:custGeom>
          <a:ln w="19050">
            <a:solidFill>
              <a:srgbClr val="FFFFFF"/>
            </a:solidFill>
            <a:prstDash val="dot"/>
          </a:ln>
        </p:spPr>
        <p:txBody>
          <a:bodyPr wrap="square" lIns="0" tIns="0" rIns="0" bIns="0" rtlCol="0"/>
          <a:lstStyle/>
          <a:p>
            <a:endParaRPr>
              <a:latin typeface="Cambria" panose="02040503050406030204" pitchFamily="18" charset="0"/>
            </a:endParaRPr>
          </a:p>
        </p:txBody>
      </p:sp>
      <p:sp>
        <p:nvSpPr>
          <p:cNvPr id="5" name="object 5"/>
          <p:cNvSpPr/>
          <p:nvPr/>
        </p:nvSpPr>
        <p:spPr>
          <a:xfrm>
            <a:off x="19050" y="2689225"/>
            <a:ext cx="9115425" cy="0"/>
          </a:xfrm>
          <a:custGeom>
            <a:avLst/>
            <a:gdLst/>
            <a:ahLst/>
            <a:cxnLst/>
            <a:rect l="l" t="t" r="r" b="b"/>
            <a:pathLst>
              <a:path w="9115425">
                <a:moveTo>
                  <a:pt x="0" y="0"/>
                </a:moveTo>
                <a:lnTo>
                  <a:pt x="9115425" y="0"/>
                </a:lnTo>
              </a:path>
            </a:pathLst>
          </a:custGeom>
          <a:ln w="19050">
            <a:solidFill>
              <a:srgbClr val="FFFFFF"/>
            </a:solidFill>
            <a:prstDash val="dot"/>
          </a:ln>
        </p:spPr>
        <p:txBody>
          <a:bodyPr wrap="square" lIns="0" tIns="0" rIns="0" bIns="0" rtlCol="0"/>
          <a:lstStyle/>
          <a:p>
            <a:endParaRPr>
              <a:latin typeface="Cambria" panose="02040503050406030204" pitchFamily="18" charset="0"/>
            </a:endParaRPr>
          </a:p>
        </p:txBody>
      </p:sp>
      <p:sp>
        <p:nvSpPr>
          <p:cNvPr id="9" name="object 9"/>
          <p:cNvSpPr txBox="1">
            <a:spLocks noGrp="1"/>
          </p:cNvSpPr>
          <p:nvPr>
            <p:ph type="title"/>
          </p:nvPr>
        </p:nvSpPr>
        <p:spPr>
          <a:xfrm>
            <a:off x="1747836" y="2066290"/>
            <a:ext cx="6265545"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000000"/>
                </a:solidFill>
              </a:rPr>
              <a:t>LẬP</a:t>
            </a:r>
            <a:r>
              <a:rPr sz="4800" spc="-30" dirty="0">
                <a:solidFill>
                  <a:srgbClr val="000000"/>
                </a:solidFill>
              </a:rPr>
              <a:t> </a:t>
            </a:r>
            <a:r>
              <a:rPr sz="4800" dirty="0">
                <a:solidFill>
                  <a:srgbClr val="000000"/>
                </a:solidFill>
              </a:rPr>
              <a:t>TRÌNH</a:t>
            </a:r>
            <a:r>
              <a:rPr sz="4800" spc="-40" dirty="0">
                <a:solidFill>
                  <a:srgbClr val="000000"/>
                </a:solidFill>
              </a:rPr>
              <a:t> </a:t>
            </a:r>
            <a:r>
              <a:rPr sz="4800" dirty="0">
                <a:solidFill>
                  <a:srgbClr val="000000"/>
                </a:solidFill>
              </a:rPr>
              <a:t>HỆ</a:t>
            </a:r>
            <a:r>
              <a:rPr sz="4800" spc="-25" dirty="0">
                <a:solidFill>
                  <a:srgbClr val="000000"/>
                </a:solidFill>
              </a:rPr>
              <a:t> </a:t>
            </a:r>
            <a:r>
              <a:rPr sz="4800" spc="-5" dirty="0">
                <a:solidFill>
                  <a:srgbClr val="000000"/>
                </a:solidFill>
              </a:rPr>
              <a:t>NHÚNG</a:t>
            </a:r>
            <a:endParaRPr sz="4800"/>
          </a:p>
        </p:txBody>
      </p:sp>
      <p:sp>
        <p:nvSpPr>
          <p:cNvPr id="10" name="object 10"/>
          <p:cNvSpPr txBox="1"/>
          <p:nvPr/>
        </p:nvSpPr>
        <p:spPr>
          <a:xfrm>
            <a:off x="1905000" y="3201913"/>
            <a:ext cx="6835902" cy="1327223"/>
          </a:xfrm>
          <a:prstGeom prst="rect">
            <a:avLst/>
          </a:prstGeom>
        </p:spPr>
        <p:txBody>
          <a:bodyPr vert="horz" wrap="square" lIns="0" tIns="12700" rIns="0" bIns="0" rtlCol="0">
            <a:spAutoFit/>
          </a:bodyPr>
          <a:lstStyle/>
          <a:p>
            <a:pPr marL="477520" marR="469900" indent="337820">
              <a:lnSpc>
                <a:spcPct val="120000"/>
              </a:lnSpc>
              <a:spcBef>
                <a:spcPts val="100"/>
              </a:spcBef>
            </a:pPr>
            <a:r>
              <a:rPr sz="2400" b="1" spc="-75" dirty="0">
                <a:latin typeface="Cambria"/>
                <a:cs typeface="Cambria"/>
              </a:rPr>
              <a:t>GV</a:t>
            </a:r>
            <a:r>
              <a:rPr sz="2400" b="1" spc="-75">
                <a:latin typeface="Cambria"/>
                <a:cs typeface="Cambria"/>
              </a:rPr>
              <a:t>:</a:t>
            </a:r>
            <a:r>
              <a:rPr sz="2400" b="1">
                <a:latin typeface="Cambria"/>
                <a:cs typeface="Cambria"/>
              </a:rPr>
              <a:t> </a:t>
            </a:r>
            <a:r>
              <a:rPr lang="en-US" sz="2400" b="1">
                <a:latin typeface="Cambria"/>
                <a:cs typeface="Cambria"/>
              </a:rPr>
              <a:t>Nguyễn Huỳnh Huy</a:t>
            </a:r>
          </a:p>
          <a:p>
            <a:pPr marL="477520" marR="469900" indent="337820">
              <a:lnSpc>
                <a:spcPct val="120000"/>
              </a:lnSpc>
              <a:spcBef>
                <a:spcPts val="100"/>
              </a:spcBef>
            </a:pPr>
            <a:r>
              <a:rPr lang="en-US" sz="2400" b="1" spc="-5">
                <a:latin typeface="Cambria"/>
                <a:cs typeface="Cambria"/>
              </a:rPr>
              <a:t>Bộ</a:t>
            </a:r>
            <a:r>
              <a:rPr lang="en-US" sz="2400" b="1" spc="-30">
                <a:latin typeface="Cambria"/>
                <a:cs typeface="Cambria"/>
              </a:rPr>
              <a:t> </a:t>
            </a:r>
            <a:r>
              <a:rPr lang="en-US" sz="2400" b="1" spc="-5">
                <a:latin typeface="Cambria"/>
                <a:cs typeface="Cambria"/>
              </a:rPr>
              <a:t>môn</a:t>
            </a:r>
            <a:r>
              <a:rPr lang="en-US" sz="2400" b="1" spc="-20">
                <a:latin typeface="Cambria"/>
                <a:cs typeface="Cambria"/>
              </a:rPr>
              <a:t> </a:t>
            </a:r>
            <a:r>
              <a:rPr lang="en-US" sz="2400" b="1" spc="-60">
                <a:latin typeface="Cambria"/>
                <a:cs typeface="Cambria"/>
              </a:rPr>
              <a:t>MMT &amp; TT Khoa CNTT</a:t>
            </a:r>
            <a:endParaRPr lang="en-US" sz="2400" b="1" spc="-509">
              <a:latin typeface="Cambria"/>
              <a:cs typeface="Cambria"/>
            </a:endParaRPr>
          </a:p>
          <a:p>
            <a:pPr marL="477520" marR="469900" indent="337820">
              <a:lnSpc>
                <a:spcPct val="120000"/>
              </a:lnSpc>
              <a:spcBef>
                <a:spcPts val="100"/>
              </a:spcBef>
            </a:pPr>
            <a:r>
              <a:rPr lang="en-US" sz="2400" b="1" spc="-509">
                <a:latin typeface="Cambria"/>
                <a:cs typeface="Cambria"/>
              </a:rPr>
              <a:t>E</a:t>
            </a:r>
            <a:r>
              <a:rPr sz="2400" b="1">
                <a:latin typeface="Cambria"/>
                <a:cs typeface="Cambria"/>
              </a:rPr>
              <a:t>mail:</a:t>
            </a:r>
            <a:r>
              <a:rPr lang="en-US" sz="2400" b="1">
                <a:latin typeface="Cambria"/>
                <a:cs typeface="Cambria"/>
              </a:rPr>
              <a:t> huynh@ntu.edu.vn</a:t>
            </a:r>
            <a:endParaRPr sz="2400">
              <a:latin typeface="Cambria"/>
              <a:cs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10</a:t>
            </a:fld>
            <a:endParaRPr sz="1400">
              <a:latin typeface="Microsoft Sans Serif"/>
              <a:cs typeface="Microsoft Sans Serif"/>
            </a:endParaRPr>
          </a:p>
        </p:txBody>
      </p:sp>
      <p:sp>
        <p:nvSpPr>
          <p:cNvPr id="2" name="TextBox 1">
            <a:extLst>
              <a:ext uri="{FF2B5EF4-FFF2-40B4-BE49-F238E27FC236}">
                <a16:creationId xmlns:a16="http://schemas.microsoft.com/office/drawing/2014/main" id="{9BD3FE92-D56A-3037-9727-2C533C28A5CD}"/>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2. Kiến trúc hệ thống nhúng</a:t>
            </a:r>
            <a:endParaRPr lang="en-US" sz="1800" b="1">
              <a:latin typeface="Cambria"/>
              <a:cs typeface="Cambria"/>
            </a:endParaRPr>
          </a:p>
        </p:txBody>
      </p:sp>
      <p:pic>
        <p:nvPicPr>
          <p:cNvPr id="5" name="Picture 4">
            <a:extLst>
              <a:ext uri="{FF2B5EF4-FFF2-40B4-BE49-F238E27FC236}">
                <a16:creationId xmlns:a16="http://schemas.microsoft.com/office/drawing/2014/main" id="{F34FBFAB-11A9-908C-2B75-D824B91CF4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219200" y="1312664"/>
            <a:ext cx="6858000" cy="4232672"/>
          </a:xfrm>
          <a:prstGeom prst="rect">
            <a:avLst/>
          </a:prstGeom>
        </p:spPr>
      </p:pic>
    </p:spTree>
    <p:extLst>
      <p:ext uri="{BB962C8B-B14F-4D97-AF65-F5344CB8AC3E}">
        <p14:creationId xmlns:p14="http://schemas.microsoft.com/office/powerpoint/2010/main" val="1558419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11</a:t>
            </a:fld>
            <a:endParaRPr sz="1400">
              <a:latin typeface="Microsoft Sans Serif"/>
              <a:cs typeface="Microsoft Sans Serif"/>
            </a:endParaRPr>
          </a:p>
        </p:txBody>
      </p:sp>
      <p:sp>
        <p:nvSpPr>
          <p:cNvPr id="2" name="TextBox 1">
            <a:extLst>
              <a:ext uri="{FF2B5EF4-FFF2-40B4-BE49-F238E27FC236}">
                <a16:creationId xmlns:a16="http://schemas.microsoft.com/office/drawing/2014/main" id="{9BD3FE92-D56A-3037-9727-2C533C28A5CD}"/>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4" name="Picture 3">
            <a:extLst>
              <a:ext uri="{FF2B5EF4-FFF2-40B4-BE49-F238E27FC236}">
                <a16:creationId xmlns:a16="http://schemas.microsoft.com/office/drawing/2014/main" id="{5EF94199-E0E9-297A-6F35-3F8E4FA3D919}"/>
              </a:ext>
            </a:extLst>
          </p:cNvPr>
          <p:cNvPicPr>
            <a:picLocks noChangeAspect="1"/>
          </p:cNvPicPr>
          <p:nvPr/>
        </p:nvPicPr>
        <p:blipFill>
          <a:blip r:embed="rId2"/>
          <a:stretch>
            <a:fillRect/>
          </a:stretch>
        </p:blipFill>
        <p:spPr>
          <a:xfrm>
            <a:off x="1181100" y="993000"/>
            <a:ext cx="6781800" cy="5407800"/>
          </a:xfrm>
          <a:prstGeom prst="rect">
            <a:avLst/>
          </a:prstGeom>
        </p:spPr>
      </p:pic>
      <p:sp>
        <p:nvSpPr>
          <p:cNvPr id="8" name="TextBox 7">
            <a:extLst>
              <a:ext uri="{FF2B5EF4-FFF2-40B4-BE49-F238E27FC236}">
                <a16:creationId xmlns:a16="http://schemas.microsoft.com/office/drawing/2014/main" id="{7A5A8358-CBDD-DB6A-FA9B-9AFC916D28F7}"/>
              </a:ext>
            </a:extLst>
          </p:cNvPr>
          <p:cNvSpPr txBox="1"/>
          <p:nvPr/>
        </p:nvSpPr>
        <p:spPr>
          <a:xfrm>
            <a:off x="1183871" y="5410200"/>
            <a:ext cx="4580312" cy="369332"/>
          </a:xfrm>
          <a:prstGeom prst="rect">
            <a:avLst/>
          </a:prstGeom>
          <a:noFill/>
        </p:spPr>
        <p:txBody>
          <a:bodyPr wrap="square">
            <a:spAutoFit/>
          </a:bodyPr>
          <a:lstStyle/>
          <a:p>
            <a:r>
              <a:rPr lang="en-US" sz="1800" b="1" kern="0">
                <a:solidFill>
                  <a:schemeClr val="tx1"/>
                </a:solidFill>
                <a:latin typeface="Cambria" panose="02040503050406030204" pitchFamily="18" charset="0"/>
                <a:ea typeface="Cambria" panose="02040503050406030204" pitchFamily="18" charset="0"/>
              </a:rPr>
              <a:t>Kiến trúc của họ MCU AVR</a:t>
            </a:r>
          </a:p>
        </p:txBody>
      </p:sp>
    </p:spTree>
    <p:extLst>
      <p:ext uri="{BB962C8B-B14F-4D97-AF65-F5344CB8AC3E}">
        <p14:creationId xmlns:p14="http://schemas.microsoft.com/office/powerpoint/2010/main" val="263458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12</a:t>
            </a:fld>
            <a:endParaRPr sz="1400">
              <a:latin typeface="Microsoft Sans Serif"/>
              <a:cs typeface="Microsoft Sans Serif"/>
            </a:endParaRPr>
          </a:p>
        </p:txBody>
      </p:sp>
      <p:sp>
        <p:nvSpPr>
          <p:cNvPr id="4" name="Content Placeholder 2">
            <a:extLst>
              <a:ext uri="{FF2B5EF4-FFF2-40B4-BE49-F238E27FC236}">
                <a16:creationId xmlns:a16="http://schemas.microsoft.com/office/drawing/2014/main" id="{B0CE6ECB-B71E-1EC9-7336-62A3A31065D0}"/>
              </a:ext>
            </a:extLst>
          </p:cNvPr>
          <p:cNvSpPr txBox="1">
            <a:spLocks/>
          </p:cNvSpPr>
          <p:nvPr/>
        </p:nvSpPr>
        <p:spPr>
          <a:xfrm>
            <a:off x="1219200" y="1413063"/>
            <a:ext cx="7010400" cy="4647426"/>
          </a:xfrm>
          <a:prstGeom prst="rect">
            <a:avLst/>
          </a:prstGeom>
        </p:spPr>
        <p:txBody>
          <a:bodyPr wrap="square" lIns="0" tIns="0" rIns="0" bIns="0">
            <a:spAutoFit/>
          </a:bodyPr>
          <a:lstStyle>
            <a:lvl1pPr marL="0">
              <a:defRPr sz="2600" b="1" i="0">
                <a:solidFill>
                  <a:srgbClr val="000066"/>
                </a:solidFill>
                <a:latin typeface="Cambria"/>
                <a:ea typeface="+mn-ea"/>
                <a:cs typeface="Cambr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CPU: </a:t>
            </a:r>
            <a:r>
              <a:rPr lang="en-US" sz="2000" b="0" kern="0">
                <a:solidFill>
                  <a:schemeClr val="tx1"/>
                </a:solidFill>
                <a:latin typeface="Cambria" panose="02040503050406030204" pitchFamily="18" charset="0"/>
                <a:ea typeface="Cambria" panose="02040503050406030204" pitchFamily="18" charset="0"/>
              </a:rPr>
              <a:t>Khối xử lý trung tâm</a:t>
            </a: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Memory: </a:t>
            </a:r>
            <a:r>
              <a:rPr lang="en-US" sz="2000" b="0" kern="0">
                <a:solidFill>
                  <a:schemeClr val="tx1"/>
                </a:solidFill>
                <a:latin typeface="Cambria" panose="02040503050406030204" pitchFamily="18" charset="0"/>
                <a:ea typeface="Cambria" panose="02040503050406030204" pitchFamily="18" charset="0"/>
              </a:rPr>
              <a:t>Bộ nhớ chứa chương trình, dữ liệu của hệ thống</a:t>
            </a: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Ngoại vi</a:t>
            </a:r>
          </a:p>
          <a:p>
            <a:pPr marL="800100" lvl="1" indent="-342900">
              <a:buFont typeface="Wingdings" panose="05000000000000000000" pitchFamily="2" charset="2"/>
              <a:buChar char="§"/>
            </a:pPr>
            <a:r>
              <a:rPr lang="en-US" sz="2000" b="1" kern="0">
                <a:latin typeface="Cambria" panose="02040503050406030204" pitchFamily="18" charset="0"/>
                <a:ea typeface="Cambria" panose="02040503050406030204" pitchFamily="18" charset="0"/>
              </a:rPr>
              <a:t>Input</a:t>
            </a:r>
            <a:r>
              <a:rPr lang="en-US" sz="2000" kern="0">
                <a:latin typeface="Cambria" panose="02040503050406030204" pitchFamily="18" charset="0"/>
                <a:ea typeface="Cambria" panose="02040503050406030204" pitchFamily="18" charset="0"/>
              </a:rPr>
              <a:t>: Đọc thông tin từ các cảm biến nối tại ngõ vào, nhận tín hiệu điều khiển từ người dung, …</a:t>
            </a:r>
          </a:p>
          <a:p>
            <a:pPr marL="800100" lvl="1" indent="-342900">
              <a:buFont typeface="Wingdings" panose="05000000000000000000" pitchFamily="2" charset="2"/>
              <a:buChar char="§"/>
            </a:pPr>
            <a:r>
              <a:rPr lang="en-US" sz="2000" b="1" kern="0">
                <a:latin typeface="Cambria" panose="02040503050406030204" pitchFamily="18" charset="0"/>
                <a:ea typeface="Cambria" panose="02040503050406030204" pitchFamily="18" charset="0"/>
              </a:rPr>
              <a:t>Output</a:t>
            </a:r>
            <a:r>
              <a:rPr lang="en-US" sz="2000" kern="0">
                <a:latin typeface="Cambria" panose="02040503050406030204" pitchFamily="18" charset="0"/>
                <a:ea typeface="Cambria" panose="02040503050406030204" pitchFamily="18" charset="0"/>
              </a:rPr>
              <a:t>: Điều khiện thiết bị kết nối tại ngõ ra, hiển thị thông tin, …</a:t>
            </a: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BUS: </a:t>
            </a:r>
            <a:r>
              <a:rPr lang="en-US" sz="2000" b="0" kern="0">
                <a:solidFill>
                  <a:schemeClr val="tx1"/>
                </a:solidFill>
                <a:latin typeface="Cambria" panose="02040503050406030204" pitchFamily="18" charset="0"/>
                <a:ea typeface="Cambria" panose="02040503050406030204" pitchFamily="18" charset="0"/>
              </a:rPr>
              <a:t>Liên kết hệ thống, giúp gắn kết và truyền tín hiệu qua lại giữa các thành phần với nhau.</a:t>
            </a: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Bộ định thời/bộ đếm (Timer/counter): </a:t>
            </a:r>
            <a:r>
              <a:rPr lang="en-US" sz="2000" b="0" kern="0">
                <a:solidFill>
                  <a:schemeClr val="tx1"/>
                </a:solidFill>
                <a:latin typeface="Cambria" panose="02040503050406030204" pitchFamily="18" charset="0"/>
                <a:ea typeface="Cambria" panose="02040503050406030204" pitchFamily="18" charset="0"/>
              </a:rPr>
              <a:t>Tạo xung đồng bộ</a:t>
            </a: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Bộ chuyển đổi ADC/DAC: </a:t>
            </a:r>
            <a:r>
              <a:rPr lang="en-US" sz="2000" b="0" kern="0">
                <a:solidFill>
                  <a:schemeClr val="tx1"/>
                </a:solidFill>
                <a:latin typeface="Cambria" panose="02040503050406030204" pitchFamily="18" charset="0"/>
                <a:ea typeface="Cambria" panose="02040503050406030204" pitchFamily="18" charset="0"/>
              </a:rPr>
              <a:t>Chuyển đổi tín hiệu A &lt;-&gt; D</a:t>
            </a: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Các Module/Application khác</a:t>
            </a: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Bộ điều khiển ngắt: L</a:t>
            </a:r>
            <a:r>
              <a:rPr lang="vi-VN" sz="2000" b="0" kern="0">
                <a:solidFill>
                  <a:schemeClr val="tx1"/>
                </a:solidFill>
                <a:latin typeface="Cambria" panose="02040503050406030204" pitchFamily="18" charset="0"/>
                <a:ea typeface="Cambria" panose="02040503050406030204" pitchFamily="18" charset="0"/>
              </a:rPr>
              <a:t>àm dừng hoạt động chương trình hiện tại để phục vụ thực thi</a:t>
            </a:r>
            <a:r>
              <a:rPr lang="en-US" sz="2000" b="0" kern="0">
                <a:solidFill>
                  <a:schemeClr val="tx1"/>
                </a:solidFill>
                <a:latin typeface="Cambria" panose="02040503050406030204" pitchFamily="18" charset="0"/>
                <a:ea typeface="Cambria" panose="02040503050406030204" pitchFamily="18" charset="0"/>
              </a:rPr>
              <a:t> </a:t>
            </a:r>
            <a:r>
              <a:rPr lang="vi-VN" sz="2000" b="0" kern="0">
                <a:solidFill>
                  <a:schemeClr val="tx1"/>
                </a:solidFill>
                <a:latin typeface="Cambria" panose="02040503050406030204" pitchFamily="18" charset="0"/>
                <a:ea typeface="Cambria" panose="02040503050406030204" pitchFamily="18" charset="0"/>
              </a:rPr>
              <a:t>một tác vụ</a:t>
            </a:r>
            <a:r>
              <a:rPr lang="en-US" sz="2000" b="0" kern="0">
                <a:solidFill>
                  <a:schemeClr val="tx1"/>
                </a:solidFill>
                <a:latin typeface="Cambria" panose="02040503050406030204" pitchFamily="18" charset="0"/>
                <a:ea typeface="Cambria" panose="02040503050406030204" pitchFamily="18" charset="0"/>
              </a:rPr>
              <a:t>/</a:t>
            </a:r>
            <a:r>
              <a:rPr lang="vi-VN" sz="2000" b="0" kern="0">
                <a:solidFill>
                  <a:schemeClr val="tx1"/>
                </a:solidFill>
                <a:latin typeface="Cambria" panose="02040503050406030204" pitchFamily="18" charset="0"/>
                <a:ea typeface="Cambria" panose="02040503050406030204" pitchFamily="18" charset="0"/>
              </a:rPr>
              <a:t>một chương trình khác</a:t>
            </a:r>
            <a:r>
              <a:rPr lang="en-US" sz="2000" b="0" kern="0">
                <a:solidFill>
                  <a:schemeClr val="tx1"/>
                </a:solidFill>
                <a:latin typeface="Cambria" panose="02040503050406030204" pitchFamily="18" charset="0"/>
                <a:ea typeface="Cambria" panose="02040503050406030204" pitchFamily="18" charset="0"/>
              </a:rPr>
              <a:t>.</a:t>
            </a:r>
          </a:p>
          <a:p>
            <a:pPr marL="342900" indent="-342900">
              <a:buFont typeface="Wingdings" panose="05000000000000000000" pitchFamily="2" charset="2"/>
              <a:buChar char="§"/>
            </a:pPr>
            <a:endParaRPr lang="en-US" sz="2200" kern="0">
              <a:solidFill>
                <a:schemeClr val="tx1"/>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6F5CCAFB-3664-59F6-B14F-F0BD455E953F}"/>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3225132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0086" y="1784277"/>
            <a:ext cx="8211184" cy="677108"/>
          </a:xfrm>
        </p:spPr>
        <p:txBody>
          <a:bodyPr>
            <a:normAutofit fontScale="92500" lnSpcReduction="20000"/>
          </a:bodyPr>
          <a:lstStyle/>
          <a:p>
            <a:r>
              <a:rPr lang="en-US" sz="2200" b="0">
                <a:solidFill>
                  <a:schemeClr val="tx1"/>
                </a:solidFill>
              </a:rPr>
              <a:t>Được chi làm 2 loại:  Von Neumann và  Havard</a:t>
            </a:r>
          </a:p>
          <a:p>
            <a:r>
              <a:rPr lang="en-US" sz="2200" b="0">
                <a:solidFill>
                  <a:schemeClr val="tx1"/>
                </a:solidFill>
              </a:rPr>
              <a:t>Thể hiện  sự liên kết giữa CPU với bộ nhớ hệ thống</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13</a:t>
            </a:fld>
            <a:endParaRPr lang="en-US" dirty="0"/>
          </a:p>
        </p:txBody>
      </p:sp>
      <p:pic>
        <p:nvPicPr>
          <p:cNvPr id="4098" name="Picture 2" descr="5 Major Difference Between Von Neumann And Harvard Architecture ..."/>
          <p:cNvPicPr>
            <a:picLocks noChangeAspect="1" noChangeArrowheads="1"/>
          </p:cNvPicPr>
          <p:nvPr/>
        </p:nvPicPr>
        <p:blipFill rotWithShape="1">
          <a:blip r:embed="rId2">
            <a:extLst>
              <a:ext uri="{28A0092B-C50C-407E-A947-70E740481C1C}">
                <a14:useLocalDpi xmlns:a14="http://schemas.microsoft.com/office/drawing/2010/main" val="0"/>
              </a:ext>
            </a:extLst>
          </a:blip>
          <a:srcRect b="12431"/>
          <a:stretch/>
        </p:blipFill>
        <p:spPr bwMode="auto">
          <a:xfrm>
            <a:off x="990600" y="2667000"/>
            <a:ext cx="6172200" cy="3132017"/>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a:extLst>
              <a:ext uri="{FF2B5EF4-FFF2-40B4-BE49-F238E27FC236}">
                <a16:creationId xmlns:a16="http://schemas.microsoft.com/office/drawing/2014/main" id="{1D97DC60-AD03-C5A3-B8EB-7E3C01DB6867}"/>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
        <p:nvSpPr>
          <p:cNvPr id="2" name="TextBox 1">
            <a:extLst>
              <a:ext uri="{FF2B5EF4-FFF2-40B4-BE49-F238E27FC236}">
                <a16:creationId xmlns:a16="http://schemas.microsoft.com/office/drawing/2014/main" id="{C731F58D-3411-D73F-615C-9F6D1BBD1113}"/>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1363262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0086" y="1784277"/>
            <a:ext cx="8211184" cy="677108"/>
          </a:xfrm>
        </p:spPr>
        <p:txBody>
          <a:bodyPr>
            <a:normAutofit fontScale="92500" lnSpcReduction="20000"/>
          </a:bodyPr>
          <a:lstStyle/>
          <a:p>
            <a:r>
              <a:rPr lang="en-US" sz="2200" b="0">
                <a:solidFill>
                  <a:schemeClr val="tx1"/>
                </a:solidFill>
              </a:rPr>
              <a:t>Được chi làm 2 loại:  </a:t>
            </a:r>
            <a:r>
              <a:rPr lang="en-US" sz="2200">
                <a:solidFill>
                  <a:schemeClr val="tx1"/>
                </a:solidFill>
              </a:rPr>
              <a:t>Von Neumann </a:t>
            </a:r>
            <a:r>
              <a:rPr lang="en-US" sz="2200" b="0">
                <a:solidFill>
                  <a:schemeClr val="tx1"/>
                </a:solidFill>
              </a:rPr>
              <a:t>và  </a:t>
            </a:r>
            <a:r>
              <a:rPr lang="en-US" sz="2200">
                <a:solidFill>
                  <a:schemeClr val="tx1"/>
                </a:solidFill>
              </a:rPr>
              <a:t>Havard</a:t>
            </a:r>
          </a:p>
          <a:p>
            <a:r>
              <a:rPr lang="en-US" sz="2200" b="0">
                <a:solidFill>
                  <a:schemeClr val="tx1"/>
                </a:solidFill>
              </a:rPr>
              <a:t>Thể hiện  sự liên kết giữa CPU với bộ nhớ hệ thống</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14</a:t>
            </a:fld>
            <a:endParaRPr lang="en-US" dirty="0"/>
          </a:p>
        </p:txBody>
      </p:sp>
      <p:sp>
        <p:nvSpPr>
          <p:cNvPr id="8" name="object 3">
            <a:extLst>
              <a:ext uri="{FF2B5EF4-FFF2-40B4-BE49-F238E27FC236}">
                <a16:creationId xmlns:a16="http://schemas.microsoft.com/office/drawing/2014/main" id="{1D97DC60-AD03-C5A3-B8EB-7E3C01DB6867}"/>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
        <p:nvSpPr>
          <p:cNvPr id="7" name="TextBox 6">
            <a:extLst>
              <a:ext uri="{FF2B5EF4-FFF2-40B4-BE49-F238E27FC236}">
                <a16:creationId xmlns:a16="http://schemas.microsoft.com/office/drawing/2014/main" id="{9FBE5AD5-2507-5BBF-5513-27495D50D4FB}"/>
              </a:ext>
            </a:extLst>
          </p:cNvPr>
          <p:cNvSpPr txBox="1"/>
          <p:nvPr/>
        </p:nvSpPr>
        <p:spPr>
          <a:xfrm>
            <a:off x="1143000" y="2568747"/>
            <a:ext cx="7298871" cy="2308324"/>
          </a:xfrm>
          <a:prstGeom prst="rect">
            <a:avLst/>
          </a:prstGeom>
          <a:noFill/>
        </p:spPr>
        <p:txBody>
          <a:bodyPr wrap="square">
            <a:spAutoFit/>
          </a:bodyPr>
          <a:lstStyle/>
          <a:p>
            <a:r>
              <a:rPr lang="vi-VN">
                <a:latin typeface="Cambria" panose="02040503050406030204" pitchFamily="18" charset="0"/>
                <a:ea typeface="Cambria" panose="02040503050406030204" pitchFamily="18" charset="0"/>
              </a:rPr>
              <a:t>Von-Neumann</a:t>
            </a:r>
            <a:r>
              <a:rPr lang="en-US">
                <a:latin typeface="Cambria" panose="02040503050406030204" pitchFamily="18" charset="0"/>
                <a:ea typeface="Cambria" panose="02040503050406030204" pitchFamily="18" charset="0"/>
              </a:rPr>
              <a:t> (thường thấy c</a:t>
            </a:r>
            <a:r>
              <a:rPr lang="vi-VN">
                <a:latin typeface="Cambria" panose="02040503050406030204" pitchFamily="18" charset="0"/>
                <a:ea typeface="Cambria" panose="02040503050406030204" pitchFamily="18" charset="0"/>
              </a:rPr>
              <a:t>ác vi xử lý</a:t>
            </a:r>
            <a:r>
              <a:rPr lang="en-US">
                <a:latin typeface="Cambria" panose="02040503050406030204" pitchFamily="18" charset="0"/>
                <a:ea typeface="Cambria" panose="02040503050406030204" pitchFamily="18" charset="0"/>
              </a:rPr>
              <a:t> thế hệ </a:t>
            </a:r>
            <a:r>
              <a:rPr lang="vi-VN">
                <a:latin typeface="Cambria" panose="02040503050406030204" pitchFamily="18" charset="0"/>
                <a:ea typeface="Cambria" panose="02040503050406030204" pitchFamily="18" charset="0"/>
              </a:rPr>
              <a:t>đầu</a:t>
            </a:r>
            <a:r>
              <a:rPr lang="en-US">
                <a:latin typeface="Cambria" panose="02040503050406030204" pitchFamily="18" charset="0"/>
                <a:ea typeface="Cambria" panose="02040503050406030204" pitchFamily="18" charset="0"/>
              </a:rPr>
              <a:t> )</a:t>
            </a:r>
            <a:r>
              <a:rPr lang="vi-VN">
                <a:latin typeface="Cambria" panose="02040503050406030204" pitchFamily="18" charset="0"/>
                <a:ea typeface="Cambria" panose="02040503050406030204" pitchFamily="18" charset="0"/>
              </a:rPr>
              <a:t>. </a:t>
            </a:r>
            <a:r>
              <a:rPr lang="en-US">
                <a:latin typeface="Cambria" panose="02040503050406030204" pitchFamily="18" charset="0"/>
                <a:ea typeface="Cambria" panose="02040503050406030204" pitchFamily="18" charset="0"/>
              </a:rPr>
              <a:t>B</a:t>
            </a:r>
            <a:r>
              <a:rPr lang="vi-VN">
                <a:latin typeface="Cambria" panose="02040503050406030204" pitchFamily="18" charset="0"/>
                <a:ea typeface="Cambria" panose="02040503050406030204" pitchFamily="18" charset="0"/>
              </a:rPr>
              <a:t>ộ nhớ dữ liệu và bộ nhớ chương trình được đặt trong một bộ nhớ. </a:t>
            </a:r>
            <a:r>
              <a:rPr lang="en-US">
                <a:latin typeface="Cambria" panose="02040503050406030204" pitchFamily="18" charset="0"/>
                <a:ea typeface="Cambria" panose="02040503050406030204" pitchFamily="18" charset="0"/>
              </a:rPr>
              <a:t>Xử dụng chung bus truyền -&gt; lưu thao tác xử lý và xử lý trên</a:t>
            </a:r>
            <a:r>
              <a:rPr lang="vi-VN">
                <a:latin typeface="Cambria" panose="02040503050406030204" pitchFamily="18" charset="0"/>
                <a:ea typeface="Cambria" panose="02040503050406030204" pitchFamily="18" charset="0"/>
              </a:rPr>
              <a:t> thanh ghi</a:t>
            </a:r>
            <a:r>
              <a:rPr lang="en-US">
                <a:latin typeface="Cambria" panose="02040503050406030204" pitchFamily="18" charset="0"/>
                <a:ea typeface="Cambria" panose="02040503050406030204" pitchFamily="18" charset="0"/>
              </a:rPr>
              <a:t> tạm -&gt; </a:t>
            </a:r>
            <a:r>
              <a:rPr lang="vi-VN">
                <a:latin typeface="Cambria" panose="02040503050406030204" pitchFamily="18" charset="0"/>
                <a:ea typeface="Cambria" panose="02040503050406030204" pitchFamily="18" charset="0"/>
              </a:rPr>
              <a:t>chậm và quá trình truyền dữ liệu không đồng</a:t>
            </a:r>
            <a:r>
              <a:rPr lang="en-US">
                <a:latin typeface="Cambria" panose="02040503050406030204" pitchFamily="18" charset="0"/>
                <a:ea typeface="Cambria" panose="02040503050406030204" pitchFamily="18" charset="0"/>
              </a:rPr>
              <a:t>.</a:t>
            </a:r>
            <a:endParaRPr lang="vi-VN">
              <a:latin typeface="Cambria" panose="02040503050406030204" pitchFamily="18" charset="0"/>
              <a:ea typeface="Cambria" panose="02040503050406030204" pitchFamily="18" charset="0"/>
            </a:endParaRPr>
          </a:p>
          <a:p>
            <a:endParaRPr lang="en-US">
              <a:latin typeface="Cambria" panose="02040503050406030204" pitchFamily="18" charset="0"/>
              <a:ea typeface="Cambria" panose="02040503050406030204" pitchFamily="18" charset="0"/>
            </a:endParaRPr>
          </a:p>
          <a:p>
            <a:r>
              <a:rPr lang="vi-VN">
                <a:latin typeface="Cambria" panose="02040503050406030204" pitchFamily="18" charset="0"/>
                <a:ea typeface="Cambria" panose="02040503050406030204" pitchFamily="18" charset="0"/>
              </a:rPr>
              <a:t>Harvard (Atmega328, Atmega168,... Arduino). </a:t>
            </a:r>
            <a:endParaRPr lang="en-US">
              <a:latin typeface="Cambria" panose="02040503050406030204" pitchFamily="18" charset="0"/>
              <a:ea typeface="Cambria" panose="02040503050406030204" pitchFamily="18" charset="0"/>
            </a:endParaRPr>
          </a:p>
          <a:p>
            <a:r>
              <a:rPr lang="en-US">
                <a:latin typeface="Cambria" panose="02040503050406030204" pitchFamily="18" charset="0"/>
                <a:ea typeface="Cambria" panose="02040503050406030204" pitchFamily="18" charset="0"/>
              </a:rPr>
              <a:t>b</a:t>
            </a:r>
            <a:r>
              <a:rPr lang="vi-VN">
                <a:latin typeface="Cambria" panose="02040503050406030204" pitchFamily="18" charset="0"/>
                <a:ea typeface="Cambria" panose="02040503050406030204" pitchFamily="18" charset="0"/>
              </a:rPr>
              <a:t>ộ nhớ dữ liệu và bộ nhớ chương trình và các bus được tách biệt với nhau</a:t>
            </a:r>
            <a:r>
              <a:rPr lang="en-US">
                <a:latin typeface="Cambria" panose="02040503050406030204" pitchFamily="18" charset="0"/>
                <a:ea typeface="Cambria" panose="02040503050406030204" pitchFamily="18" charset="0"/>
              </a:rPr>
              <a:t> cải thiện được các vấn đề Von Neumann</a:t>
            </a:r>
            <a:r>
              <a:rPr lang="vi-VN">
                <a:latin typeface="Cambria" panose="02040503050406030204" pitchFamily="18" charset="0"/>
                <a:ea typeface="Cambria" panose="02040503050406030204" pitchFamily="18" charset="0"/>
              </a:rPr>
              <a:t>. </a:t>
            </a:r>
            <a:endParaRPr lang="en-US">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F8A82A08-8365-FB99-005F-481BC7FC4244}"/>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282570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15</a:t>
            </a:fld>
            <a:endParaRPr sz="1400">
              <a:latin typeface="Microsoft Sans Serif"/>
              <a:cs typeface="Microsoft Sans Serif"/>
            </a:endParaRPr>
          </a:p>
        </p:txBody>
      </p:sp>
      <p:pic>
        <p:nvPicPr>
          <p:cNvPr id="4" name="Picture 2" descr="Image result for cpu structure diagram">
            <a:extLst>
              <a:ext uri="{FF2B5EF4-FFF2-40B4-BE49-F238E27FC236}">
                <a16:creationId xmlns:a16="http://schemas.microsoft.com/office/drawing/2014/main" id="{0BF60520-C67E-D677-B865-8D90BCFD41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34" b="1118"/>
          <a:stretch/>
        </p:blipFill>
        <p:spPr bwMode="auto">
          <a:xfrm>
            <a:off x="914400" y="1905000"/>
            <a:ext cx="5537835" cy="3237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hat is a clock pulse in digital? - Quora">
            <a:extLst>
              <a:ext uri="{FF2B5EF4-FFF2-40B4-BE49-F238E27FC236}">
                <a16:creationId xmlns:a16="http://schemas.microsoft.com/office/drawing/2014/main" id="{47F936CE-1DAE-8E69-A3DF-D941B212641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466"/>
          <a:stretch/>
        </p:blipFill>
        <p:spPr bwMode="auto">
          <a:xfrm>
            <a:off x="4038600" y="4918568"/>
            <a:ext cx="3259844" cy="447869"/>
          </a:xfrm>
          <a:prstGeom prst="rect">
            <a:avLst/>
          </a:prstGeom>
          <a:noFill/>
          <a:extLst>
            <a:ext uri="{909E8E84-426E-40DD-AFC4-6F175D3DCCD1}">
              <a14:hiddenFill xmlns:a14="http://schemas.microsoft.com/office/drawing/2010/main">
                <a:solidFill>
                  <a:srgbClr val="FFFFFF"/>
                </a:solidFill>
              </a14:hiddenFill>
            </a:ext>
          </a:extLst>
        </p:spPr>
      </p:pic>
      <p:sp>
        <p:nvSpPr>
          <p:cNvPr id="8" name="Heart 7">
            <a:extLst>
              <a:ext uri="{FF2B5EF4-FFF2-40B4-BE49-F238E27FC236}">
                <a16:creationId xmlns:a16="http://schemas.microsoft.com/office/drawing/2014/main" id="{DFD28385-D156-1683-9E18-CF1897784CE7}"/>
              </a:ext>
            </a:extLst>
          </p:cNvPr>
          <p:cNvSpPr/>
          <p:nvPr/>
        </p:nvSpPr>
        <p:spPr>
          <a:xfrm>
            <a:off x="3556469" y="4918568"/>
            <a:ext cx="253695" cy="269037"/>
          </a:xfrm>
          <a:prstGeom prst="heart">
            <a:avLst/>
          </a:prstGeom>
          <a:solidFill>
            <a:srgbClr val="FF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C285CA6F-C1D9-0C38-FD79-EEA83E171996}"/>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1395900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017" y="1910591"/>
            <a:ext cx="5032926" cy="3666368"/>
          </a:xfrm>
        </p:spPr>
        <p:txBody>
          <a:bodyPr>
            <a:noAutofit/>
          </a:bodyPr>
          <a:lstStyle/>
          <a:p>
            <a:r>
              <a:rPr lang="en-US" sz="2000" b="1">
                <a:solidFill>
                  <a:schemeClr val="tx1"/>
                </a:solidFill>
              </a:rPr>
              <a:t>Các thanh ghi</a:t>
            </a:r>
            <a:endParaRPr lang="vi-VN" sz="2000">
              <a:solidFill>
                <a:schemeClr val="tx1"/>
              </a:solidFill>
            </a:endParaRPr>
          </a:p>
          <a:p>
            <a:endParaRPr lang="en-US" sz="2000">
              <a:solidFill>
                <a:schemeClr val="tx1"/>
              </a:solidFill>
            </a:endParaRPr>
          </a:p>
          <a:p>
            <a:r>
              <a:rPr lang="vi-VN" sz="2000">
                <a:solidFill>
                  <a:schemeClr val="tx1"/>
                </a:solidFill>
              </a:rPr>
              <a:t>Bộ nhớ chính (Main Memory):</a:t>
            </a:r>
          </a:p>
          <a:p>
            <a:pPr marL="800100" lvl="1" indent="-342900">
              <a:buFont typeface="Arial" panose="020B0604020202020204" pitchFamily="34" charset="0"/>
              <a:buChar char="•"/>
            </a:pPr>
            <a:r>
              <a:rPr lang="vi-VN" sz="2000" b="1">
                <a:solidFill>
                  <a:schemeClr val="tx1"/>
                </a:solidFill>
                <a:latin typeface="Cambria" panose="02040503050406030204" pitchFamily="18" charset="0"/>
              </a:rPr>
              <a:t>Bộ nhớ chương trình </a:t>
            </a:r>
            <a:r>
              <a:rPr lang="vi-VN" sz="2000">
                <a:solidFill>
                  <a:schemeClr val="tx1"/>
                </a:solidFill>
                <a:latin typeface="Cambria" panose="02040503050406030204" pitchFamily="18" charset="0"/>
              </a:rPr>
              <a:t>( bộ nhớ</a:t>
            </a:r>
            <a:r>
              <a:rPr lang="en-US" sz="2000">
                <a:solidFill>
                  <a:schemeClr val="tx1"/>
                </a:solidFill>
                <a:latin typeface="Cambria" panose="02040503050406030204" pitchFamily="18" charset="0"/>
              </a:rPr>
              <a:t> </a:t>
            </a:r>
            <a:r>
              <a:rPr lang="vi-VN" sz="2000">
                <a:solidFill>
                  <a:schemeClr val="tx1"/>
                </a:solidFill>
                <a:latin typeface="Cambria" panose="02040503050406030204" pitchFamily="18" charset="0"/>
              </a:rPr>
              <a:t>ROM/Flash ROM)</a:t>
            </a:r>
            <a:r>
              <a:rPr lang="en-US" sz="2000">
                <a:solidFill>
                  <a:schemeClr val="tx1"/>
                </a:solidFill>
                <a:latin typeface="Cambria" panose="02040503050406030204" pitchFamily="18" charset="0"/>
              </a:rPr>
              <a:t>: </a:t>
            </a:r>
            <a:r>
              <a:rPr lang="vi-VN" sz="2000">
                <a:solidFill>
                  <a:schemeClr val="tx1"/>
                </a:solidFill>
                <a:latin typeface="Cambria" panose="02040503050406030204" pitchFamily="18" charset="0"/>
              </a:rPr>
              <a:t>Lưu chương trình  </a:t>
            </a:r>
          </a:p>
          <a:p>
            <a:pPr marL="800100" lvl="1" indent="-342900">
              <a:buFont typeface="Arial" panose="020B0604020202020204" pitchFamily="34" charset="0"/>
              <a:buChar char="•"/>
            </a:pPr>
            <a:r>
              <a:rPr lang="vi-VN" sz="2000" b="1">
                <a:solidFill>
                  <a:schemeClr val="tx1"/>
                </a:solidFill>
                <a:latin typeface="Cambria" panose="02040503050406030204" pitchFamily="18" charset="0"/>
              </a:rPr>
              <a:t>Bộ nhớ dữ liệu </a:t>
            </a:r>
            <a:r>
              <a:rPr lang="vi-VN" sz="2000">
                <a:solidFill>
                  <a:schemeClr val="tx1"/>
                </a:solidFill>
                <a:latin typeface="Cambria" panose="02040503050406030204" pitchFamily="18" charset="0"/>
              </a:rPr>
              <a:t>(bộ nhớ RAM)</a:t>
            </a:r>
          </a:p>
          <a:p>
            <a:pPr lvl="2" algn="just"/>
            <a:r>
              <a:rPr lang="vi-VN" sz="2000">
                <a:solidFill>
                  <a:schemeClr val="tx1"/>
                </a:solidFill>
                <a:latin typeface="Cambria" panose="02040503050406030204" pitchFamily="18" charset="0"/>
              </a:rPr>
              <a:t>Dùng làm môi trường xử lý thông tin, lưu trữ các kết quả trung gian và kết quả cuối cùng của các phép toán, xử lí thông tin.</a:t>
            </a:r>
          </a:p>
          <a:p>
            <a:pPr lvl="2" algn="just"/>
            <a:r>
              <a:rPr lang="vi-VN" sz="2000">
                <a:solidFill>
                  <a:schemeClr val="tx1"/>
                </a:solidFill>
                <a:latin typeface="Cambria" panose="02040503050406030204" pitchFamily="18" charset="0"/>
              </a:rPr>
              <a:t>dùng để tổ chức các vùng đệm dữ liệu, trong các thao tác thu phát, chuyển đổi dữ liệu. </a:t>
            </a:r>
            <a:endParaRPr lang="en-US" sz="2000">
              <a:solidFill>
                <a:schemeClr val="tx1"/>
              </a:solidFill>
            </a:endParaRPr>
          </a:p>
        </p:txBody>
      </p:sp>
      <p:sp>
        <p:nvSpPr>
          <p:cNvPr id="4" name="Date Placeholder 3">
            <a:extLst>
              <a:ext uri="{FF2B5EF4-FFF2-40B4-BE49-F238E27FC236}">
                <a16:creationId xmlns:a16="http://schemas.microsoft.com/office/drawing/2014/main" id="{5907FBFC-C2B5-47AE-A213-0CD03E827962}"/>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5" name="Slide Number Placeholder 4">
            <a:extLst>
              <a:ext uri="{FF2B5EF4-FFF2-40B4-BE49-F238E27FC236}">
                <a16:creationId xmlns:a16="http://schemas.microsoft.com/office/drawing/2014/main" id="{6566A67B-65AA-4358-9539-5CCFDE54886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16</a:t>
            </a:fld>
            <a:endParaRPr lang="en-US" dirty="0"/>
          </a:p>
        </p:txBody>
      </p:sp>
      <p:pic>
        <p:nvPicPr>
          <p:cNvPr id="2050" name="Picture 2" descr="Microcontrollers Memory Organization and Types - Memory Segments">
            <a:extLst>
              <a:ext uri="{FF2B5EF4-FFF2-40B4-BE49-F238E27FC236}">
                <a16:creationId xmlns:a16="http://schemas.microsoft.com/office/drawing/2014/main" id="{B46A5E58-2927-484F-BF70-D6BE6D09DF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4620" y="2362200"/>
            <a:ext cx="2270759" cy="175172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89DF412-99DF-46DB-A86D-4DD80DDB94FB}"/>
              </a:ext>
            </a:extLst>
          </p:cNvPr>
          <p:cNvSpPr txBox="1"/>
          <p:nvPr/>
        </p:nvSpPr>
        <p:spPr>
          <a:xfrm>
            <a:off x="2819400" y="1854845"/>
            <a:ext cx="4573758" cy="400110"/>
          </a:xfrm>
          <a:prstGeom prst="rect">
            <a:avLst/>
          </a:prstGeom>
          <a:noFill/>
        </p:spPr>
        <p:txBody>
          <a:bodyPr wrap="square">
            <a:spAutoFit/>
          </a:bodyPr>
          <a:lstStyle/>
          <a:p>
            <a:r>
              <a:rPr lang="en-US" sz="2000">
                <a:latin typeface="Cambria" panose="02040503050406030204" pitchFamily="18" charset="0"/>
                <a:ea typeface="Cambria" panose="02040503050406030204" pitchFamily="18" charset="0"/>
              </a:rPr>
              <a:t>(Registers): Lệnh, Đa năng, Cờ, Con trỏ…</a:t>
            </a:r>
            <a:endParaRPr lang="vi-VN" sz="200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FF6C938F-52E7-09BA-FD63-AA081E7B47E9}"/>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
        <p:nvSpPr>
          <p:cNvPr id="9" name="object 3">
            <a:extLst>
              <a:ext uri="{FF2B5EF4-FFF2-40B4-BE49-F238E27FC236}">
                <a16:creationId xmlns:a16="http://schemas.microsoft.com/office/drawing/2014/main" id="{800F2055-4968-1D18-51E7-F52B4E4351C2}"/>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Tree>
    <p:extLst>
      <p:ext uri="{BB962C8B-B14F-4D97-AF65-F5344CB8AC3E}">
        <p14:creationId xmlns:p14="http://schemas.microsoft.com/office/powerpoint/2010/main" val="187899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753207"/>
            <a:ext cx="7014029" cy="365126"/>
          </a:xfrm>
        </p:spPr>
        <p:txBody>
          <a:bodyPr>
            <a:noAutofit/>
          </a:bodyPr>
          <a:lstStyle/>
          <a:p>
            <a:pPr algn="l">
              <a:lnSpc>
                <a:spcPct val="100000"/>
              </a:lnSpc>
            </a:pPr>
            <a:r>
              <a:rPr lang="vi-VN" sz="2000" b="0" i="0">
                <a:solidFill>
                  <a:srgbClr val="000000"/>
                </a:solidFill>
                <a:effectLst/>
                <a:latin typeface="Cambria" panose="02040503050406030204" pitchFamily="18" charset="0"/>
                <a:ea typeface="Cambria" panose="02040503050406030204" pitchFamily="18" charset="0"/>
              </a:rPr>
              <a:t>Kiến trúc bộ nhớ được chia ra làm hai loại chính và được áp dụng rộng rãi trong hầu hết các Chip xử lý nhúng hiện nay là kiến trúc bộ nhớ </a:t>
            </a:r>
            <a:r>
              <a:rPr lang="vi-VN" sz="2000" b="0" i="1">
                <a:solidFill>
                  <a:srgbClr val="000000"/>
                </a:solidFill>
                <a:effectLst/>
                <a:latin typeface="Cambria" panose="02040503050406030204" pitchFamily="18" charset="0"/>
                <a:ea typeface="Cambria" panose="02040503050406030204" pitchFamily="18" charset="0"/>
              </a:rPr>
              <a:t>von Neumann </a:t>
            </a:r>
            <a:r>
              <a:rPr lang="vi-VN" sz="2000" b="0" i="0">
                <a:solidFill>
                  <a:srgbClr val="000000"/>
                </a:solidFill>
                <a:effectLst/>
                <a:latin typeface="Cambria" panose="02040503050406030204" pitchFamily="18" charset="0"/>
                <a:ea typeface="Cambria" panose="02040503050406030204" pitchFamily="18" charset="0"/>
              </a:rPr>
              <a:t>và </a:t>
            </a:r>
            <a:r>
              <a:rPr lang="vi-VN" sz="2000" b="0" i="1">
                <a:solidFill>
                  <a:srgbClr val="000000"/>
                </a:solidFill>
                <a:effectLst/>
                <a:latin typeface="Cambria" panose="02040503050406030204" pitchFamily="18" charset="0"/>
                <a:ea typeface="Cambria" panose="02040503050406030204" pitchFamily="18" charset="0"/>
              </a:rPr>
              <a:t>Havard</a:t>
            </a:r>
            <a:r>
              <a:rPr lang="vi-VN" sz="2000">
                <a:latin typeface="Cambria" panose="02040503050406030204" pitchFamily="18" charset="0"/>
                <a:ea typeface="Cambria" panose="02040503050406030204" pitchFamily="18" charset="0"/>
              </a:rPr>
              <a:t> </a:t>
            </a:r>
            <a:br>
              <a:rPr lang="vi-VN" sz="2000">
                <a:latin typeface="Cambria" panose="02040503050406030204" pitchFamily="18" charset="0"/>
                <a:ea typeface="Cambria" panose="02040503050406030204" pitchFamily="18" charset="0"/>
              </a:rPr>
            </a:br>
            <a:endParaRPr lang="en-US" sz="2000" b="0">
              <a:solidFill>
                <a:schemeClr val="tx1"/>
              </a:solidFill>
              <a:latin typeface="Cambria" panose="02040503050406030204" pitchFamily="18" charset="0"/>
              <a:ea typeface="Cambria" panose="02040503050406030204" pitchFamily="18" charset="0"/>
            </a:endParaRPr>
          </a:p>
        </p:txBody>
      </p:sp>
      <p:sp>
        <p:nvSpPr>
          <p:cNvPr id="5" name="Date Placeholder 4">
            <a:extLst>
              <a:ext uri="{FF2B5EF4-FFF2-40B4-BE49-F238E27FC236}">
                <a16:creationId xmlns:a16="http://schemas.microsoft.com/office/drawing/2014/main" id="{99E26B25-CD0E-4A25-BBE8-5BF9775AF442}"/>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17</a:t>
            </a:fld>
            <a:endParaRPr lang="en-US" dirty="0"/>
          </a:p>
        </p:txBody>
      </p:sp>
      <p:sp>
        <p:nvSpPr>
          <p:cNvPr id="9" name="object 3">
            <a:extLst>
              <a:ext uri="{FF2B5EF4-FFF2-40B4-BE49-F238E27FC236}">
                <a16:creationId xmlns:a16="http://schemas.microsoft.com/office/drawing/2014/main" id="{3B57E98D-BAED-F7A2-E49D-0BC2C33F40B6}"/>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Bộ nhớ</a:t>
            </a:r>
          </a:p>
        </p:txBody>
      </p:sp>
      <p:sp>
        <p:nvSpPr>
          <p:cNvPr id="7" name="TextBox 6">
            <a:extLst>
              <a:ext uri="{FF2B5EF4-FFF2-40B4-BE49-F238E27FC236}">
                <a16:creationId xmlns:a16="http://schemas.microsoft.com/office/drawing/2014/main" id="{602CECE3-F3D6-2BFF-BDE2-DDE3DA3927A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6" name="Picture 5">
            <a:extLst>
              <a:ext uri="{FF2B5EF4-FFF2-40B4-BE49-F238E27FC236}">
                <a16:creationId xmlns:a16="http://schemas.microsoft.com/office/drawing/2014/main" id="{36A8EFDF-0F24-FD86-96AB-0D997C515B54}"/>
              </a:ext>
            </a:extLst>
          </p:cNvPr>
          <p:cNvPicPr>
            <a:picLocks noChangeAspect="1"/>
          </p:cNvPicPr>
          <p:nvPr/>
        </p:nvPicPr>
        <p:blipFill>
          <a:blip r:embed="rId2"/>
          <a:stretch>
            <a:fillRect/>
          </a:stretch>
        </p:blipFill>
        <p:spPr>
          <a:xfrm>
            <a:off x="1066800" y="2845671"/>
            <a:ext cx="6945994" cy="2805113"/>
          </a:xfrm>
          <a:prstGeom prst="rect">
            <a:avLst/>
          </a:prstGeom>
        </p:spPr>
      </p:pic>
    </p:spTree>
    <p:extLst>
      <p:ext uri="{BB962C8B-B14F-4D97-AF65-F5344CB8AC3E}">
        <p14:creationId xmlns:p14="http://schemas.microsoft.com/office/powerpoint/2010/main" val="65238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9E26B25-CD0E-4A25-BBE8-5BF9775AF442}"/>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18</a:t>
            </a:fld>
            <a:endParaRPr lang="en-US" dirty="0"/>
          </a:p>
        </p:txBody>
      </p:sp>
      <p:sp>
        <p:nvSpPr>
          <p:cNvPr id="9" name="object 3">
            <a:extLst>
              <a:ext uri="{FF2B5EF4-FFF2-40B4-BE49-F238E27FC236}">
                <a16:creationId xmlns:a16="http://schemas.microsoft.com/office/drawing/2014/main" id="{3B57E98D-BAED-F7A2-E49D-0BC2C33F40B6}"/>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Bộ nhớ</a:t>
            </a:r>
          </a:p>
        </p:txBody>
      </p:sp>
      <p:sp>
        <p:nvSpPr>
          <p:cNvPr id="7" name="TextBox 6">
            <a:extLst>
              <a:ext uri="{FF2B5EF4-FFF2-40B4-BE49-F238E27FC236}">
                <a16:creationId xmlns:a16="http://schemas.microsoft.com/office/drawing/2014/main" id="{602CECE3-F3D6-2BFF-BDE2-DDE3DA3927A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
        <p:nvSpPr>
          <p:cNvPr id="11" name="TextBox 10">
            <a:extLst>
              <a:ext uri="{FF2B5EF4-FFF2-40B4-BE49-F238E27FC236}">
                <a16:creationId xmlns:a16="http://schemas.microsoft.com/office/drawing/2014/main" id="{ACBEE7D9-2630-D6C3-869A-6A0AB92F9D32}"/>
              </a:ext>
            </a:extLst>
          </p:cNvPr>
          <p:cNvSpPr txBox="1"/>
          <p:nvPr/>
        </p:nvSpPr>
        <p:spPr>
          <a:xfrm>
            <a:off x="1143000" y="1752600"/>
            <a:ext cx="7086600" cy="3139321"/>
          </a:xfrm>
          <a:prstGeom prst="rect">
            <a:avLst/>
          </a:prstGeom>
          <a:noFill/>
        </p:spPr>
        <p:txBody>
          <a:bodyPr wrap="square">
            <a:spAutoFit/>
          </a:bodyPr>
          <a:lstStyle/>
          <a:p>
            <a:pPr algn="just"/>
            <a:r>
              <a:rPr lang="vi-VN" sz="1800" b="0" i="0">
                <a:solidFill>
                  <a:srgbClr val="000000"/>
                </a:solidFill>
                <a:effectLst/>
                <a:latin typeface="TimesNewRoman"/>
              </a:rPr>
              <a:t>Trong kiến trúc </a:t>
            </a:r>
            <a:r>
              <a:rPr lang="vi-VN" sz="1800" b="1" i="1">
                <a:solidFill>
                  <a:srgbClr val="000000"/>
                </a:solidFill>
                <a:effectLst/>
                <a:latin typeface="TimesNewRoman"/>
              </a:rPr>
              <a:t>von Neumann </a:t>
            </a:r>
            <a:r>
              <a:rPr lang="vi-VN" sz="1800" i="0">
                <a:solidFill>
                  <a:srgbClr val="000000"/>
                </a:solidFill>
                <a:effectLst/>
                <a:latin typeface="TimesNewRoman"/>
              </a:rPr>
              <a:t>không phân biệt vùng chứa dữ liệu và mã chương trình. Cả chương trình và dữ liệu đều </a:t>
            </a:r>
            <a:r>
              <a:rPr lang="vi-VN" sz="1800" b="0" i="0">
                <a:solidFill>
                  <a:srgbClr val="000000"/>
                </a:solidFill>
                <a:effectLst/>
                <a:latin typeface="TimesNewRoman"/>
              </a:rPr>
              <a:t>được truy nhập theo cùng một đường. Điều này cho phép đưa </a:t>
            </a:r>
            <a:r>
              <a:rPr lang="vi-VN" sz="1800" b="1" i="0">
                <a:solidFill>
                  <a:srgbClr val="000000"/>
                </a:solidFill>
                <a:effectLst/>
                <a:latin typeface="TimesNewRoman"/>
              </a:rPr>
              <a:t>dữ liệu vào vùng mã </a:t>
            </a:r>
            <a:r>
              <a:rPr lang="vi-VN" sz="1800" b="0" i="0">
                <a:solidFill>
                  <a:srgbClr val="000000"/>
                </a:solidFill>
                <a:effectLst/>
                <a:latin typeface="TimesNewRoman"/>
              </a:rPr>
              <a:t>chương trình </a:t>
            </a:r>
            <a:r>
              <a:rPr lang="vi-VN" sz="1800" b="1" i="0">
                <a:solidFill>
                  <a:srgbClr val="000000"/>
                </a:solidFill>
                <a:effectLst/>
                <a:latin typeface="TimesNewRoman"/>
              </a:rPr>
              <a:t>ROM</a:t>
            </a:r>
            <a:r>
              <a:rPr lang="vi-VN" sz="1800" b="0" i="0">
                <a:solidFill>
                  <a:srgbClr val="000000"/>
                </a:solidFill>
                <a:effectLst/>
                <a:latin typeface="TimesNewRoman"/>
              </a:rPr>
              <a:t>, và cũng có thể </a:t>
            </a:r>
            <a:r>
              <a:rPr lang="vi-VN" sz="1800" b="1" i="0">
                <a:solidFill>
                  <a:srgbClr val="000000"/>
                </a:solidFill>
                <a:effectLst/>
                <a:latin typeface="TimesNewRoman"/>
              </a:rPr>
              <a:t>lưu mã chương trình</a:t>
            </a:r>
            <a:r>
              <a:rPr lang="vi-VN" sz="1800" b="0" i="0">
                <a:solidFill>
                  <a:srgbClr val="000000"/>
                </a:solidFill>
                <a:effectLst/>
                <a:latin typeface="TimesNewRoman"/>
              </a:rPr>
              <a:t> vào </a:t>
            </a:r>
            <a:r>
              <a:rPr lang="vi-VN" sz="1800" b="1" i="0">
                <a:solidFill>
                  <a:srgbClr val="000000"/>
                </a:solidFill>
                <a:effectLst/>
                <a:latin typeface="TimesNewRoman"/>
              </a:rPr>
              <a:t>vùng dữ liệu RAM </a:t>
            </a:r>
            <a:r>
              <a:rPr lang="vi-VN" sz="1800" b="0" i="0">
                <a:solidFill>
                  <a:srgbClr val="000000"/>
                </a:solidFill>
                <a:effectLst/>
                <a:latin typeface="TimesNewRoman"/>
              </a:rPr>
              <a:t>và thực hiện từ đó</a:t>
            </a:r>
            <a:r>
              <a:rPr lang="en-US" sz="1800" b="0" i="0">
                <a:solidFill>
                  <a:srgbClr val="000000"/>
                </a:solidFill>
                <a:effectLst/>
                <a:latin typeface="TimesNewRoman"/>
              </a:rPr>
              <a:t>.</a:t>
            </a:r>
          </a:p>
          <a:p>
            <a:pPr algn="just"/>
            <a:endParaRPr lang="en-US">
              <a:solidFill>
                <a:srgbClr val="000000"/>
              </a:solidFill>
              <a:latin typeface="TimesNewRoman"/>
            </a:endParaRPr>
          </a:p>
          <a:p>
            <a:r>
              <a:rPr lang="vi-VN" sz="1800" b="0" i="0">
                <a:solidFill>
                  <a:srgbClr val="000000"/>
                </a:solidFill>
                <a:effectLst/>
                <a:latin typeface="TimesNewRoman"/>
              </a:rPr>
              <a:t>Kiến trúc </a:t>
            </a:r>
            <a:r>
              <a:rPr lang="vi-VN" sz="1800" b="1" i="1">
                <a:solidFill>
                  <a:srgbClr val="000000"/>
                </a:solidFill>
                <a:effectLst/>
                <a:latin typeface="TimesNewRoman"/>
              </a:rPr>
              <a:t>Havard</a:t>
            </a:r>
            <a:r>
              <a:rPr lang="vi-VN" sz="1800" b="0" i="1">
                <a:solidFill>
                  <a:srgbClr val="000000"/>
                </a:solidFill>
                <a:effectLst/>
                <a:latin typeface="TimesNewRoman"/>
              </a:rPr>
              <a:t> </a:t>
            </a:r>
            <a:r>
              <a:rPr lang="vi-VN" sz="1800" b="0" i="0">
                <a:solidFill>
                  <a:srgbClr val="000000"/>
                </a:solidFill>
                <a:effectLst/>
                <a:latin typeface="TimesNewRoman"/>
              </a:rPr>
              <a:t>tách/phân biệt vùng lưu mã chương trình và dữ liệu. </a:t>
            </a:r>
            <a:r>
              <a:rPr lang="vi-VN" sz="1800" b="1" i="0">
                <a:solidFill>
                  <a:srgbClr val="000000"/>
                </a:solidFill>
                <a:effectLst/>
                <a:latin typeface="TimesNewRoman"/>
              </a:rPr>
              <a:t>Mã chương trình</a:t>
            </a:r>
            <a:r>
              <a:rPr lang="vi-VN" sz="1800" b="0" i="0">
                <a:solidFill>
                  <a:srgbClr val="000000"/>
                </a:solidFill>
                <a:effectLst/>
                <a:latin typeface="TimesNewRoman"/>
              </a:rPr>
              <a:t> chỉ có thể được lưu và thực hiện trong vùng chứa </a:t>
            </a:r>
            <a:r>
              <a:rPr lang="vi-VN" sz="1800" b="1" i="0">
                <a:solidFill>
                  <a:srgbClr val="000000"/>
                </a:solidFill>
                <a:effectLst/>
                <a:latin typeface="TimesNewRoman"/>
              </a:rPr>
              <a:t>ROM</a:t>
            </a:r>
            <a:r>
              <a:rPr lang="vi-VN" sz="1800" b="0" i="0">
                <a:solidFill>
                  <a:srgbClr val="000000"/>
                </a:solidFill>
                <a:effectLst/>
                <a:latin typeface="TimesNewRoman"/>
              </a:rPr>
              <a:t> và </a:t>
            </a:r>
            <a:r>
              <a:rPr lang="vi-VN" sz="1800" b="1" i="0">
                <a:solidFill>
                  <a:srgbClr val="000000"/>
                </a:solidFill>
                <a:effectLst/>
                <a:latin typeface="TimesNewRoman"/>
              </a:rPr>
              <a:t>dữ liệu</a:t>
            </a:r>
            <a:r>
              <a:rPr lang="vi-VN" sz="1800" b="0" i="0">
                <a:solidFill>
                  <a:srgbClr val="000000"/>
                </a:solidFill>
                <a:effectLst/>
                <a:latin typeface="TimesNewRoman"/>
              </a:rPr>
              <a:t> cũng chỉ có thể lưu và trao đổi trong vùng </a:t>
            </a:r>
            <a:r>
              <a:rPr lang="vi-VN" sz="1800" b="1" i="0">
                <a:solidFill>
                  <a:srgbClr val="000000"/>
                </a:solidFill>
                <a:effectLst/>
                <a:latin typeface="TimesNewRoman"/>
              </a:rPr>
              <a:t>RAM</a:t>
            </a:r>
            <a:r>
              <a:rPr lang="vi-VN" sz="1800" b="0" i="0">
                <a:solidFill>
                  <a:srgbClr val="000000"/>
                </a:solidFill>
                <a:effectLst/>
                <a:latin typeface="TimesNewRoman"/>
              </a:rPr>
              <a:t>. </a:t>
            </a:r>
            <a:br>
              <a:rPr lang="vi-VN"/>
            </a:br>
            <a:r>
              <a:rPr lang="vi-VN"/>
              <a:t> </a:t>
            </a:r>
            <a:br>
              <a:rPr lang="vi-VN"/>
            </a:br>
            <a:endParaRPr lang="en-US"/>
          </a:p>
        </p:txBody>
      </p:sp>
    </p:spTree>
    <p:extLst>
      <p:ext uri="{BB962C8B-B14F-4D97-AF65-F5344CB8AC3E}">
        <p14:creationId xmlns:p14="http://schemas.microsoft.com/office/powerpoint/2010/main" val="3244009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200" r="25620" b="11924"/>
          <a:stretch/>
        </p:blipFill>
        <p:spPr>
          <a:xfrm>
            <a:off x="1280160" y="4170074"/>
            <a:ext cx="3406140" cy="2302737"/>
          </a:xfrm>
          <a:prstGeom prst="rect">
            <a:avLst/>
          </a:prstGeom>
          <a:ln>
            <a:solidFill>
              <a:srgbClr val="0080FF"/>
            </a:solidFill>
          </a:ln>
        </p:spPr>
      </p:pic>
      <p:sp>
        <p:nvSpPr>
          <p:cNvPr id="3" name="Content Placeholder 2"/>
          <p:cNvSpPr>
            <a:spLocks noGrp="1"/>
          </p:cNvSpPr>
          <p:nvPr>
            <p:ph idx="1"/>
          </p:nvPr>
        </p:nvSpPr>
        <p:spPr>
          <a:xfrm>
            <a:off x="1219200" y="1873403"/>
            <a:ext cx="7086600" cy="1722755"/>
          </a:xfrm>
        </p:spPr>
        <p:txBody>
          <a:bodyPr>
            <a:noAutofit/>
          </a:bodyPr>
          <a:lstStyle/>
          <a:p>
            <a:r>
              <a:rPr lang="en-US" sz="2200" b="1">
                <a:solidFill>
                  <a:schemeClr val="tx1"/>
                </a:solidFill>
              </a:rPr>
              <a:t>Kiến trúc tập lệnh </a:t>
            </a:r>
            <a:r>
              <a:rPr lang="en-US" sz="2200">
                <a:solidFill>
                  <a:schemeClr val="tx1"/>
                </a:solidFill>
              </a:rPr>
              <a:t>(</a:t>
            </a:r>
            <a:r>
              <a:rPr lang="en-US" sz="2200" b="1">
                <a:solidFill>
                  <a:schemeClr val="tx1"/>
                </a:solidFill>
              </a:rPr>
              <a:t>ISA</a:t>
            </a:r>
            <a:r>
              <a:rPr lang="en-US" sz="2200">
                <a:solidFill>
                  <a:schemeClr val="tx1"/>
                </a:solidFill>
              </a:rPr>
              <a:t> – Instruction Set Architecture)</a:t>
            </a:r>
          </a:p>
          <a:p>
            <a:pPr>
              <a:lnSpc>
                <a:spcPct val="100000"/>
              </a:lnSpc>
            </a:pPr>
            <a:r>
              <a:rPr lang="en-US" sz="2000" b="0">
                <a:solidFill>
                  <a:schemeClr val="tx1"/>
                </a:solidFill>
                <a:latin typeface="Cambria" panose="02040503050406030204" pitchFamily="18" charset="0"/>
                <a:ea typeface="Cambria" panose="02040503050406030204" pitchFamily="18" charset="0"/>
              </a:rPr>
              <a:t>Phần mềm giao tiếp với Phần cứng thông qua ISA </a:t>
            </a:r>
            <a:r>
              <a:rPr lang="en-US" sz="2000" b="0" i="1">
                <a:solidFill>
                  <a:schemeClr val="tx1"/>
                </a:solidFill>
                <a:latin typeface="Cambria" panose="02040503050406030204" pitchFamily="18" charset="0"/>
                <a:ea typeface="Cambria" panose="02040503050406030204" pitchFamily="18" charset="0"/>
              </a:rPr>
              <a:t>(các CPU khác nhau sử dụng ISA khác nhau)</a:t>
            </a:r>
          </a:p>
          <a:p>
            <a:pPr>
              <a:lnSpc>
                <a:spcPct val="100000"/>
              </a:lnSpc>
            </a:pPr>
            <a:r>
              <a:rPr lang="en-US" sz="2000" b="0">
                <a:solidFill>
                  <a:schemeClr val="tx1"/>
                </a:solidFill>
                <a:latin typeface="Cambria" panose="02040503050406030204" pitchFamily="18" charset="0"/>
                <a:ea typeface="Cambria" panose="02040503050406030204" pitchFamily="18" charset="0"/>
              </a:rPr>
              <a:t>ISA bao gồm</a:t>
            </a:r>
          </a:p>
          <a:p>
            <a:pPr lvl="1">
              <a:lnSpc>
                <a:spcPct val="100000"/>
              </a:lnSpc>
            </a:pPr>
            <a:r>
              <a:rPr lang="en-US" sz="2000">
                <a:solidFill>
                  <a:schemeClr val="tx1"/>
                </a:solidFill>
                <a:latin typeface="Cambria" panose="02040503050406030204" pitchFamily="18" charset="0"/>
                <a:ea typeface="Cambria" panose="02040503050406030204" pitchFamily="18" charset="0"/>
              </a:rPr>
              <a:t>Instructions (type, encoding, operation …)</a:t>
            </a:r>
          </a:p>
          <a:p>
            <a:pPr lvl="1">
              <a:lnSpc>
                <a:spcPct val="100000"/>
              </a:lnSpc>
            </a:pPr>
            <a:r>
              <a:rPr lang="en-US" sz="2000">
                <a:solidFill>
                  <a:schemeClr val="tx1"/>
                </a:solidFill>
                <a:latin typeface="Cambria" panose="02040503050406030204" pitchFamily="18" charset="0"/>
                <a:ea typeface="Cambria" panose="02040503050406030204" pitchFamily="18" charset="0"/>
              </a:rPr>
              <a:t>Memory and I/O access </a:t>
            </a:r>
          </a:p>
          <a:p>
            <a:pPr lvl="1">
              <a:lnSpc>
                <a:spcPct val="100000"/>
              </a:lnSpc>
            </a:pPr>
            <a:r>
              <a:rPr lang="en-US" sz="2000">
                <a:solidFill>
                  <a:schemeClr val="tx1"/>
                </a:solidFill>
                <a:latin typeface="Cambria" panose="02040503050406030204" pitchFamily="18" charset="0"/>
                <a:ea typeface="Cambria" panose="02040503050406030204" pitchFamily="18" charset="0"/>
              </a:rPr>
              <a:t>Registers </a:t>
            </a:r>
            <a:r>
              <a:rPr lang="en-US" sz="2000" u="sng">
                <a:solidFill>
                  <a:schemeClr val="tx1"/>
                </a:solidFill>
                <a:latin typeface="Cambria" panose="02040503050406030204" pitchFamily="18" charset="0"/>
                <a:ea typeface="Cambria" panose="02040503050406030204" pitchFamily="18" charset="0"/>
              </a:rPr>
              <a:t>(Why do we need registers !) </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19</a:t>
            </a:fld>
            <a:endParaRPr lang="en-US" dirty="0"/>
          </a:p>
        </p:txBody>
      </p:sp>
      <p:sp>
        <p:nvSpPr>
          <p:cNvPr id="9" name="object 3">
            <a:extLst>
              <a:ext uri="{FF2B5EF4-FFF2-40B4-BE49-F238E27FC236}">
                <a16:creationId xmlns:a16="http://schemas.microsoft.com/office/drawing/2014/main" id="{3CC1F12B-79EF-5B55-1296-08C715CC4A77}"/>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
        <p:nvSpPr>
          <p:cNvPr id="2" name="TextBox 1">
            <a:extLst>
              <a:ext uri="{FF2B5EF4-FFF2-40B4-BE49-F238E27FC236}">
                <a16:creationId xmlns:a16="http://schemas.microsoft.com/office/drawing/2014/main" id="{8E8EE9A7-3B12-C3D5-1EB2-4A8AE079DF6F}"/>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885831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196037"/>
            <a:ext cx="9144000" cy="574675"/>
          </a:xfrm>
          <a:prstGeom prst="rect">
            <a:avLst/>
          </a:prstGeom>
        </p:spPr>
        <p:txBody>
          <a:bodyPr vert="horz" wrap="square" lIns="0" tIns="12700" rIns="0" bIns="0" rtlCol="0">
            <a:spAutoFit/>
          </a:bodyPr>
          <a:lstStyle/>
          <a:p>
            <a:pPr marR="237490" algn="r">
              <a:lnSpc>
                <a:spcPct val="100000"/>
              </a:lnSpc>
              <a:spcBef>
                <a:spcPts val="100"/>
              </a:spcBef>
            </a:pPr>
            <a:r>
              <a:rPr sz="3600" b="1" spc="-10" dirty="0">
                <a:solidFill>
                  <a:srgbClr val="FFFFFF"/>
                </a:solidFill>
                <a:latin typeface="Cambria"/>
                <a:cs typeface="Cambria"/>
              </a:rPr>
              <a:t>Chương</a:t>
            </a:r>
            <a:r>
              <a:rPr sz="3600" b="1" spc="-35" dirty="0">
                <a:solidFill>
                  <a:srgbClr val="FFFFFF"/>
                </a:solidFill>
                <a:latin typeface="Cambria"/>
                <a:cs typeface="Cambria"/>
              </a:rPr>
              <a:t> </a:t>
            </a:r>
            <a:r>
              <a:rPr sz="3600" b="1" dirty="0">
                <a:solidFill>
                  <a:srgbClr val="FFFFFF"/>
                </a:solidFill>
                <a:latin typeface="Cambria"/>
                <a:cs typeface="Cambria"/>
              </a:rPr>
              <a:t>1</a:t>
            </a:r>
            <a:endParaRPr sz="3600">
              <a:latin typeface="Cambria"/>
              <a:cs typeface="Cambria"/>
            </a:endParaRPr>
          </a:p>
        </p:txBody>
      </p:sp>
      <p:sp>
        <p:nvSpPr>
          <p:cNvPr id="4" name="object 4"/>
          <p:cNvSpPr txBox="1"/>
          <p:nvPr/>
        </p:nvSpPr>
        <p:spPr>
          <a:xfrm>
            <a:off x="2118741" y="2846908"/>
            <a:ext cx="4909185" cy="1244571"/>
          </a:xfrm>
          <a:prstGeom prst="rect">
            <a:avLst/>
          </a:prstGeom>
        </p:spPr>
        <p:txBody>
          <a:bodyPr vert="horz" wrap="square" lIns="0" tIns="13335" rIns="0" bIns="0" rtlCol="0">
            <a:spAutoFit/>
          </a:bodyPr>
          <a:lstStyle/>
          <a:p>
            <a:pPr marL="12700" algn="ctr">
              <a:lnSpc>
                <a:spcPct val="100000"/>
              </a:lnSpc>
              <a:spcBef>
                <a:spcPts val="105"/>
              </a:spcBef>
            </a:pPr>
            <a:r>
              <a:rPr lang="en-US" sz="4000" b="1">
                <a:solidFill>
                  <a:srgbClr val="000066"/>
                </a:solidFill>
                <a:latin typeface="Cambria"/>
                <a:cs typeface="Cambria"/>
              </a:rPr>
              <a:t>KIẾN TRÚC </a:t>
            </a:r>
            <a:br>
              <a:rPr lang="en-US" sz="4000" b="1">
                <a:solidFill>
                  <a:srgbClr val="000066"/>
                </a:solidFill>
                <a:latin typeface="Cambria"/>
                <a:cs typeface="Cambria"/>
              </a:rPr>
            </a:br>
            <a:r>
              <a:rPr lang="en-US" sz="4000" b="1">
                <a:solidFill>
                  <a:srgbClr val="000066"/>
                </a:solidFill>
                <a:latin typeface="Cambria"/>
                <a:cs typeface="Cambria"/>
              </a:rPr>
              <a:t>HỆ THỐNG NHÚNG</a:t>
            </a:r>
            <a:endParaRPr sz="4000">
              <a:latin typeface="Cambria"/>
              <a:cs typeface="Cambria"/>
            </a:endParaRP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2</a:t>
            </a:fld>
            <a:endParaRPr sz="1400">
              <a:latin typeface="Microsoft Sans Serif"/>
              <a:cs typeface="Microsoft Sans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20</a:t>
            </a:fld>
            <a:endParaRPr lang="en-US" dirty="0"/>
          </a:p>
        </p:txBody>
      </p:sp>
      <p:sp>
        <p:nvSpPr>
          <p:cNvPr id="8" name="object 3">
            <a:extLst>
              <a:ext uri="{FF2B5EF4-FFF2-40B4-BE49-F238E27FC236}">
                <a16:creationId xmlns:a16="http://schemas.microsoft.com/office/drawing/2014/main" id="{1D97DC60-AD03-C5A3-B8EB-7E3C01DB6867}"/>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
        <p:nvSpPr>
          <p:cNvPr id="7" name="TextBox 6">
            <a:extLst>
              <a:ext uri="{FF2B5EF4-FFF2-40B4-BE49-F238E27FC236}">
                <a16:creationId xmlns:a16="http://schemas.microsoft.com/office/drawing/2014/main" id="{9FBE5AD5-2507-5BBF-5513-27495D50D4FB}"/>
              </a:ext>
            </a:extLst>
          </p:cNvPr>
          <p:cNvSpPr txBox="1"/>
          <p:nvPr/>
        </p:nvSpPr>
        <p:spPr>
          <a:xfrm>
            <a:off x="1117601" y="2438400"/>
            <a:ext cx="7111999" cy="2585323"/>
          </a:xfrm>
          <a:prstGeom prst="rect">
            <a:avLst/>
          </a:prstGeom>
          <a:noFill/>
        </p:spPr>
        <p:txBody>
          <a:bodyPr wrap="square">
            <a:spAutoFit/>
          </a:bodyPr>
          <a:lstStyle/>
          <a:p>
            <a:pPr algn="just"/>
            <a:r>
              <a:rPr lang="vi-VN" b="1" i="0">
                <a:solidFill>
                  <a:srgbClr val="262626"/>
                </a:solidFill>
                <a:effectLst/>
                <a:latin typeface="Cambria" panose="02040503050406030204" pitchFamily="18" charset="0"/>
                <a:ea typeface="Cambria" panose="02040503050406030204" pitchFamily="18" charset="0"/>
              </a:rPr>
              <a:t>Complex Instruction Set Computer</a:t>
            </a:r>
            <a:r>
              <a:rPr lang="vi-VN" b="0" i="0">
                <a:solidFill>
                  <a:srgbClr val="262626"/>
                </a:solidFill>
                <a:effectLst/>
                <a:latin typeface="Cambria" panose="02040503050406030204" pitchFamily="18" charset="0"/>
                <a:ea typeface="Cambria" panose="02040503050406030204" pitchFamily="18" charset="0"/>
              </a:rPr>
              <a:t>: (CISC) là tập lệnh phức tạp nên sẽ tốn nhiều thời gian để thực hiện; tập lệnh phức tạp có thể bao gồm quá trình xử lý opcode và các toán hạng …vv tốc độ thực hiện lệnh sẽ chậm. </a:t>
            </a:r>
            <a:r>
              <a:rPr lang="vi-VN" b="1" i="0">
                <a:solidFill>
                  <a:srgbClr val="262626"/>
                </a:solidFill>
                <a:effectLst/>
                <a:latin typeface="Cambria" panose="02040503050406030204" pitchFamily="18" charset="0"/>
                <a:ea typeface="Cambria" panose="02040503050406030204" pitchFamily="18" charset="0"/>
              </a:rPr>
              <a:t>Cấu trúc X86</a:t>
            </a:r>
            <a:r>
              <a:rPr lang="vi-VN" b="0" i="0">
                <a:solidFill>
                  <a:srgbClr val="262626"/>
                </a:solidFill>
                <a:effectLst/>
                <a:latin typeface="Cambria" panose="02040503050406030204" pitchFamily="18" charset="0"/>
                <a:ea typeface="Cambria" panose="02040503050406030204" pitchFamily="18" charset="0"/>
              </a:rPr>
              <a:t> là một ví dụ.</a:t>
            </a:r>
            <a:endParaRPr lang="en-US" b="0" i="0">
              <a:solidFill>
                <a:srgbClr val="262626"/>
              </a:solidFill>
              <a:effectLst/>
              <a:latin typeface="Cambria" panose="02040503050406030204" pitchFamily="18" charset="0"/>
              <a:ea typeface="Cambria" panose="02040503050406030204" pitchFamily="18" charset="0"/>
            </a:endParaRPr>
          </a:p>
          <a:p>
            <a:pPr algn="just"/>
            <a:endParaRPr lang="en-US" b="0" i="0">
              <a:solidFill>
                <a:srgbClr val="262626"/>
              </a:solidFill>
              <a:effectLst/>
              <a:latin typeface="Cambria" panose="02040503050406030204" pitchFamily="18" charset="0"/>
              <a:ea typeface="Cambria" panose="02040503050406030204" pitchFamily="18" charset="0"/>
            </a:endParaRPr>
          </a:p>
          <a:p>
            <a:pPr algn="just"/>
            <a:r>
              <a:rPr lang="vi-VN" b="1" i="0">
                <a:solidFill>
                  <a:srgbClr val="262626"/>
                </a:solidFill>
                <a:effectLst/>
                <a:latin typeface="Cambria" panose="02040503050406030204" pitchFamily="18" charset="0"/>
                <a:ea typeface="Cambria" panose="02040503050406030204" pitchFamily="18" charset="0"/>
              </a:rPr>
              <a:t>Reduced Instruction Set Computer:</a:t>
            </a:r>
            <a:r>
              <a:rPr lang="vi-VN" b="0" i="0">
                <a:solidFill>
                  <a:srgbClr val="262626"/>
                </a:solidFill>
                <a:effectLst/>
                <a:latin typeface="Cambria" panose="02040503050406030204" pitchFamily="18" charset="0"/>
                <a:ea typeface="Cambria" panose="02040503050406030204" pitchFamily="18" charset="0"/>
              </a:rPr>
              <a:t> (RISC) là tập lệnh thu gọn và tốc độ thực hiện nhanh. Việc thực hiện rất đơn giản và không yêu cầu cấu trúc phức tạp. RISC được sử dụng rộng rãi trong các ứng dụng hệ thống nhúng. SHARC và PowerPC sử dụng RISC.</a:t>
            </a:r>
          </a:p>
        </p:txBody>
      </p:sp>
      <p:sp>
        <p:nvSpPr>
          <p:cNvPr id="5" name="TextBox 4">
            <a:extLst>
              <a:ext uri="{FF2B5EF4-FFF2-40B4-BE49-F238E27FC236}">
                <a16:creationId xmlns:a16="http://schemas.microsoft.com/office/drawing/2014/main" id="{D798FFEC-1540-C746-0F8D-00E7E4CBA75F}"/>
              </a:ext>
            </a:extLst>
          </p:cNvPr>
          <p:cNvSpPr txBox="1"/>
          <p:nvPr/>
        </p:nvSpPr>
        <p:spPr>
          <a:xfrm>
            <a:off x="1143000" y="1808675"/>
            <a:ext cx="5678714" cy="400110"/>
          </a:xfrm>
          <a:prstGeom prst="rect">
            <a:avLst/>
          </a:prstGeom>
          <a:noFill/>
        </p:spPr>
        <p:txBody>
          <a:bodyPr wrap="square">
            <a:spAutoFit/>
          </a:bodyPr>
          <a:lstStyle/>
          <a:p>
            <a:r>
              <a:rPr lang="vi-VN" sz="2000" b="1" i="0">
                <a:solidFill>
                  <a:srgbClr val="262626"/>
                </a:solidFill>
                <a:effectLst/>
                <a:latin typeface="Cambria" panose="02040503050406030204" pitchFamily="18" charset="0"/>
                <a:ea typeface="Cambria" panose="02040503050406030204" pitchFamily="18" charset="0"/>
              </a:rPr>
              <a:t>Kiến trúc tập lệnh</a:t>
            </a:r>
            <a:r>
              <a:rPr lang="en-US" sz="2000" b="1" i="0">
                <a:solidFill>
                  <a:srgbClr val="262626"/>
                </a:solidFill>
                <a:effectLst/>
                <a:latin typeface="Cambria" panose="02040503050406030204" pitchFamily="18" charset="0"/>
                <a:ea typeface="Cambria" panose="02040503050406030204" pitchFamily="18" charset="0"/>
              </a:rPr>
              <a:t> (ISA)</a:t>
            </a:r>
            <a:r>
              <a:rPr lang="vi-VN" sz="2000" b="1" i="0">
                <a:solidFill>
                  <a:srgbClr val="262626"/>
                </a:solidFill>
                <a:effectLst/>
                <a:latin typeface="Cambria" panose="02040503050406030204" pitchFamily="18" charset="0"/>
                <a:ea typeface="Cambria" panose="02040503050406030204" pitchFamily="18" charset="0"/>
              </a:rPr>
              <a:t> </a:t>
            </a:r>
            <a:endParaRPr lang="en-US" sz="200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799C1275-F909-A81B-D22D-2431DB4A40D1}"/>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4061386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E976544-4C58-482C-AD9C-D09E1C7CBFC0}"/>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21</a:t>
            </a:fld>
            <a:endParaRPr lang="en-US" dirty="0"/>
          </a:p>
        </p:txBody>
      </p:sp>
      <p:pic>
        <p:nvPicPr>
          <p:cNvPr id="8" name="Picture 7">
            <a:extLst>
              <a:ext uri="{FF2B5EF4-FFF2-40B4-BE49-F238E27FC236}">
                <a16:creationId xmlns:a16="http://schemas.microsoft.com/office/drawing/2014/main" id="{5609FBCA-E56E-4D97-B566-012CE29A157A}"/>
              </a:ext>
            </a:extLst>
          </p:cNvPr>
          <p:cNvPicPr>
            <a:picLocks noChangeAspect="1"/>
          </p:cNvPicPr>
          <p:nvPr/>
        </p:nvPicPr>
        <p:blipFill rotWithShape="1">
          <a:blip r:embed="rId2"/>
          <a:srcRect t="24550" b="12381"/>
          <a:stretch/>
        </p:blipFill>
        <p:spPr>
          <a:xfrm>
            <a:off x="4539343" y="2111077"/>
            <a:ext cx="4648200" cy="2519882"/>
          </a:xfrm>
          <a:prstGeom prst="rect">
            <a:avLst/>
          </a:prstGeom>
        </p:spPr>
      </p:pic>
      <p:sp>
        <p:nvSpPr>
          <p:cNvPr id="10" name="TextBox 9">
            <a:extLst>
              <a:ext uri="{FF2B5EF4-FFF2-40B4-BE49-F238E27FC236}">
                <a16:creationId xmlns:a16="http://schemas.microsoft.com/office/drawing/2014/main" id="{BE6ED9D8-CA61-438D-AA34-0B1218CDA55C}"/>
              </a:ext>
            </a:extLst>
          </p:cNvPr>
          <p:cNvSpPr txBox="1"/>
          <p:nvPr/>
        </p:nvSpPr>
        <p:spPr>
          <a:xfrm>
            <a:off x="1143000" y="2017486"/>
            <a:ext cx="3810000" cy="3170099"/>
          </a:xfrm>
          <a:prstGeom prst="rect">
            <a:avLst/>
          </a:prstGeom>
          <a:noFill/>
        </p:spPr>
        <p:txBody>
          <a:bodyPr wrap="square">
            <a:spAutoFit/>
          </a:bodyPr>
          <a:lstStyle/>
          <a:p>
            <a:pPr marL="342900" indent="-342900" algn="just">
              <a:buFont typeface="Wingdings" panose="05000000000000000000" pitchFamily="2" charset="2"/>
              <a:buChar char="§"/>
            </a:pPr>
            <a:r>
              <a:rPr lang="en-US" sz="2000">
                <a:latin typeface="Cambria" panose="02040503050406030204" pitchFamily="18" charset="0"/>
                <a:ea typeface="Cambria" panose="02040503050406030204" pitchFamily="18" charset="0"/>
              </a:rPr>
              <a:t>Mỗi bộ xử lý có kiến trúc tập lệnh khác nhau: IA-32, MIPS, SPARC, ARM, DEC, HP, IBM, …</a:t>
            </a:r>
          </a:p>
          <a:p>
            <a:pPr marL="342900" indent="-342900" algn="just">
              <a:buFont typeface="Wingdings" panose="05000000000000000000" pitchFamily="2" charset="2"/>
              <a:buChar char="§"/>
            </a:pPr>
            <a:endParaRPr lang="en-US" sz="200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
            </a:pPr>
            <a:r>
              <a:rPr lang="en-US" sz="2000">
                <a:latin typeface="Cambria" panose="02040503050406030204" pitchFamily="18" charset="0"/>
                <a:ea typeface="Cambria" panose="02040503050406030204" pitchFamily="18" charset="0"/>
              </a:rPr>
              <a:t>Cùng một ISA, lại có thể được thực theo các cách khác nhau để đạt được các mục tiêu khác nhau</a:t>
            </a:r>
          </a:p>
          <a:p>
            <a:pPr marL="342900" lvl="1"/>
            <a:r>
              <a:rPr lang="en-US" sz="2000">
                <a:latin typeface="Cambria" panose="02040503050406030204" pitchFamily="18" charset="0"/>
                <a:ea typeface="Cambria" panose="02040503050406030204" pitchFamily="18" charset="0"/>
              </a:rPr>
              <a:t>Single-cycle, multi-cycle, pipelining, …</a:t>
            </a:r>
          </a:p>
        </p:txBody>
      </p:sp>
      <p:sp>
        <p:nvSpPr>
          <p:cNvPr id="6" name="object 3">
            <a:extLst>
              <a:ext uri="{FF2B5EF4-FFF2-40B4-BE49-F238E27FC236}">
                <a16:creationId xmlns:a16="http://schemas.microsoft.com/office/drawing/2014/main" id="{C3663F9D-D29F-7FDD-B15A-630D91967F9A}"/>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
        <p:nvSpPr>
          <p:cNvPr id="2" name="TextBox 1">
            <a:extLst>
              <a:ext uri="{FF2B5EF4-FFF2-40B4-BE49-F238E27FC236}">
                <a16:creationId xmlns:a16="http://schemas.microsoft.com/office/drawing/2014/main" id="{70418308-A847-C22E-75AB-DA0F43C3A21B}"/>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364080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4600" y="1809829"/>
            <a:ext cx="8211184" cy="1722755"/>
          </a:xfrm>
        </p:spPr>
        <p:txBody>
          <a:bodyPr>
            <a:normAutofit/>
          </a:bodyPr>
          <a:lstStyle/>
          <a:p>
            <a:pPr>
              <a:lnSpc>
                <a:spcPct val="100000"/>
              </a:lnSpc>
            </a:pPr>
            <a:r>
              <a:rPr lang="en-US" sz="1800"/>
              <a:t>CISC: </a:t>
            </a:r>
            <a:r>
              <a:rPr lang="en-US" sz="1500"/>
              <a:t>Complex Instruction Set Computing</a:t>
            </a:r>
            <a:endParaRPr lang="en-US" sz="1800"/>
          </a:p>
          <a:p>
            <a:pPr>
              <a:lnSpc>
                <a:spcPct val="100000"/>
              </a:lnSpc>
            </a:pPr>
            <a:r>
              <a:rPr lang="en-US" sz="1800"/>
              <a:t>RISC: </a:t>
            </a:r>
            <a:r>
              <a:rPr lang="en-US" sz="1500"/>
              <a:t>Reduce Instruction Set Computing</a:t>
            </a:r>
            <a:endParaRPr lang="en-US" sz="1800"/>
          </a:p>
        </p:txBody>
      </p:sp>
      <p:sp>
        <p:nvSpPr>
          <p:cNvPr id="5" name="Date Placeholder 4">
            <a:extLst>
              <a:ext uri="{FF2B5EF4-FFF2-40B4-BE49-F238E27FC236}">
                <a16:creationId xmlns:a16="http://schemas.microsoft.com/office/drawing/2014/main" id="{99E26B25-CD0E-4A25-BBE8-5BF9775AF442}"/>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22</a:t>
            </a:fld>
            <a:endParaRPr lang="en-US" dirty="0"/>
          </a:p>
        </p:txBody>
      </p:sp>
      <p:pic>
        <p:nvPicPr>
          <p:cNvPr id="2050" name="Picture 2" descr="Risc dictionary definition | risc 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809829"/>
            <a:ext cx="3695313" cy="27045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47333355"/>
              </p:ext>
            </p:extLst>
          </p:nvPr>
        </p:nvGraphicFramePr>
        <p:xfrm>
          <a:off x="1277257" y="3478155"/>
          <a:ext cx="4847679" cy="2545080"/>
        </p:xfrm>
        <a:graphic>
          <a:graphicData uri="http://schemas.openxmlformats.org/drawingml/2006/table">
            <a:tbl>
              <a:tblPr firstRow="1" bandRow="1">
                <a:tableStyleId>{5C22544A-7EE6-4342-B048-85BDC9FD1C3A}</a:tableStyleId>
              </a:tblPr>
              <a:tblGrid>
                <a:gridCol w="2565620">
                  <a:extLst>
                    <a:ext uri="{9D8B030D-6E8A-4147-A177-3AD203B41FA5}">
                      <a16:colId xmlns:a16="http://schemas.microsoft.com/office/drawing/2014/main" val="20000"/>
                    </a:ext>
                  </a:extLst>
                </a:gridCol>
                <a:gridCol w="2282059">
                  <a:extLst>
                    <a:ext uri="{9D8B030D-6E8A-4147-A177-3AD203B41FA5}">
                      <a16:colId xmlns:a16="http://schemas.microsoft.com/office/drawing/2014/main" val="20001"/>
                    </a:ext>
                  </a:extLst>
                </a:gridCol>
              </a:tblGrid>
              <a:tr h="278130">
                <a:tc>
                  <a:txBody>
                    <a:bodyPr/>
                    <a:lstStyle/>
                    <a:p>
                      <a:pPr algn="ctr"/>
                      <a:r>
                        <a:rPr lang="en-US" sz="1400">
                          <a:solidFill>
                            <a:srgbClr val="0000CC"/>
                          </a:solidFill>
                        </a:rPr>
                        <a:t>CIS Computer</a:t>
                      </a:r>
                      <a:endParaRPr lang="en-US" sz="1400" dirty="0">
                        <a:solidFill>
                          <a:srgbClr val="0000CC"/>
                        </a:solidFill>
                      </a:endParaRPr>
                    </a:p>
                  </a:txBody>
                  <a:tcPr marL="68580" marR="68580" marT="34290" marB="34290">
                    <a:solidFill>
                      <a:schemeClr val="bg2">
                        <a:lumMod val="75000"/>
                      </a:schemeClr>
                    </a:solidFill>
                  </a:tcPr>
                </a:tc>
                <a:tc>
                  <a:txBody>
                    <a:bodyPr/>
                    <a:lstStyle/>
                    <a:p>
                      <a:pPr algn="ctr"/>
                      <a:r>
                        <a:rPr lang="en-US" sz="1400">
                          <a:solidFill>
                            <a:srgbClr val="0000CC"/>
                          </a:solidFill>
                        </a:rPr>
                        <a:t>RIS Computer</a:t>
                      </a:r>
                      <a:endParaRPr lang="en-US" sz="1400" dirty="0">
                        <a:solidFill>
                          <a:srgbClr val="0000CC"/>
                        </a:solidFill>
                      </a:endParaRPr>
                    </a:p>
                  </a:txBody>
                  <a:tcPr marL="68580" marR="68580" marT="34290" marB="34290">
                    <a:solidFill>
                      <a:schemeClr val="bg2">
                        <a:lumMod val="75000"/>
                      </a:schemeClr>
                    </a:solidFill>
                  </a:tcPr>
                </a:tc>
                <a:extLst>
                  <a:ext uri="{0D108BD9-81ED-4DB2-BD59-A6C34878D82A}">
                    <a16:rowId xmlns:a16="http://schemas.microsoft.com/office/drawing/2014/main" val="10000"/>
                  </a:ext>
                </a:extLst>
              </a:tr>
              <a:tr h="480060">
                <a:tc>
                  <a:txBody>
                    <a:bodyPr/>
                    <a:lstStyle/>
                    <a:p>
                      <a:pPr marL="0" lvl="2" algn="ctr" eaLnBrk="1" hangingPunct="1">
                        <a:defRPr/>
                      </a:pPr>
                      <a:r>
                        <a:rPr lang="en-US" sz="1400" dirty="0"/>
                        <a:t>Many instructions and addressing modes </a:t>
                      </a:r>
                    </a:p>
                  </a:txBody>
                  <a:tcPr marL="68580" marR="68580" marT="34290" marB="34290" anchor="ctr"/>
                </a:tc>
                <a:tc>
                  <a:txBody>
                    <a:bodyPr/>
                    <a:lstStyle/>
                    <a:p>
                      <a:pPr marL="0" lvl="2" algn="ctr" eaLnBrk="1" hangingPunct="1">
                        <a:defRPr/>
                      </a:pPr>
                      <a:r>
                        <a:rPr lang="en-US" sz="1400" dirty="0"/>
                        <a:t>Few instructions and addressing modes </a:t>
                      </a:r>
                    </a:p>
                  </a:txBody>
                  <a:tcPr marL="68580" marR="68580" marT="34290" marB="34290" anchor="ctr"/>
                </a:tc>
                <a:extLst>
                  <a:ext uri="{0D108BD9-81ED-4DB2-BD59-A6C34878D82A}">
                    <a16:rowId xmlns:a16="http://schemas.microsoft.com/office/drawing/2014/main" val="10001"/>
                  </a:ext>
                </a:extLst>
              </a:tr>
              <a:tr h="685800">
                <a:tc>
                  <a:txBody>
                    <a:bodyPr/>
                    <a:lstStyle/>
                    <a:p>
                      <a:pPr algn="ctr"/>
                      <a:r>
                        <a:rPr lang="en-US" sz="1400" dirty="0"/>
                        <a:t>Instructions have different levels of complexity </a:t>
                      </a:r>
                    </a:p>
                    <a:p>
                      <a:pPr marL="0" marR="0" lvl="2"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CC"/>
                          </a:solidFill>
                        </a:rPr>
                        <a:t>(different size and execution time)</a:t>
                      </a:r>
                    </a:p>
                  </a:txBody>
                  <a:tcPr marL="68580" marR="68580" marT="34290" marB="34290" anchor="ct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400" dirty="0"/>
                        <a:t>Simple instructions of fixed size</a:t>
                      </a:r>
                    </a:p>
                  </a:txBody>
                  <a:tcPr marL="68580" marR="68580" marT="34290" marB="34290" anchor="ctr"/>
                </a:tc>
                <a:extLst>
                  <a:ext uri="{0D108BD9-81ED-4DB2-BD59-A6C34878D82A}">
                    <a16:rowId xmlns:a16="http://schemas.microsoft.com/office/drawing/2014/main" val="10002"/>
                  </a:ext>
                </a:extLst>
              </a:tr>
              <a:tr h="27813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Shorter programs </a:t>
                      </a:r>
                    </a:p>
                  </a:txBody>
                  <a:tcPr marL="68580" marR="68580" marT="34290" marB="34290" anchor="ct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Longer programs </a:t>
                      </a:r>
                    </a:p>
                  </a:txBody>
                  <a:tcPr marL="68580" marR="68580" marT="34290" marB="34290" anchor="ctr"/>
                </a:tc>
                <a:extLst>
                  <a:ext uri="{0D108BD9-81ED-4DB2-BD59-A6C34878D82A}">
                    <a16:rowId xmlns:a16="http://schemas.microsoft.com/office/drawing/2014/main" val="10003"/>
                  </a:ext>
                </a:extLst>
              </a:tr>
              <a:tr h="27813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400" dirty="0"/>
                        <a:t>Relatively slow </a:t>
                      </a:r>
                    </a:p>
                  </a:txBody>
                  <a:tcPr marL="68580" marR="68580" marT="34290" marB="34290" anchor="ct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400" dirty="0"/>
                        <a:t>Relatively fast  </a:t>
                      </a:r>
                    </a:p>
                  </a:txBody>
                  <a:tcPr marL="68580" marR="68580" marT="34290" marB="34290" anchor="ctr"/>
                </a:tc>
                <a:extLst>
                  <a:ext uri="{0D108BD9-81ED-4DB2-BD59-A6C34878D82A}">
                    <a16:rowId xmlns:a16="http://schemas.microsoft.com/office/drawing/2014/main" val="10004"/>
                  </a:ext>
                </a:extLst>
              </a:tr>
              <a:tr h="27813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Expensive</a:t>
                      </a:r>
                      <a:r>
                        <a:rPr lang="en-US" sz="1400" baseline="0" dirty="0">
                          <a:solidFill>
                            <a:srgbClr val="FF0000"/>
                          </a:solidFill>
                        </a:rPr>
                        <a:t> !!! (not really)</a:t>
                      </a:r>
                      <a:endParaRPr lang="en-US" sz="1400" dirty="0">
                        <a:solidFill>
                          <a:srgbClr val="FF0000"/>
                        </a:solidFill>
                      </a:endParaRPr>
                    </a:p>
                  </a:txBody>
                  <a:tcPr marL="68580" marR="68580" marT="34290" marB="34290" anchor="ct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Cheaper  !! (not really)</a:t>
                      </a:r>
                    </a:p>
                  </a:txBody>
                  <a:tcPr marL="68580" marR="68580" marT="34290" marB="34290" anchor="ctr"/>
                </a:tc>
                <a:extLst>
                  <a:ext uri="{0D108BD9-81ED-4DB2-BD59-A6C34878D82A}">
                    <a16:rowId xmlns:a16="http://schemas.microsoft.com/office/drawing/2014/main" val="10005"/>
                  </a:ext>
                </a:extLst>
              </a:tr>
            </a:tbl>
          </a:graphicData>
        </a:graphic>
      </p:graphicFrame>
      <p:sp>
        <p:nvSpPr>
          <p:cNvPr id="9" name="object 3">
            <a:extLst>
              <a:ext uri="{FF2B5EF4-FFF2-40B4-BE49-F238E27FC236}">
                <a16:creationId xmlns:a16="http://schemas.microsoft.com/office/drawing/2014/main" id="{3B57E98D-BAED-F7A2-E49D-0BC2C33F40B6}"/>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
        <p:nvSpPr>
          <p:cNvPr id="7" name="TextBox 6">
            <a:extLst>
              <a:ext uri="{FF2B5EF4-FFF2-40B4-BE49-F238E27FC236}">
                <a16:creationId xmlns:a16="http://schemas.microsoft.com/office/drawing/2014/main" id="{602CECE3-F3D6-2BFF-BDE2-DDE3DA3927A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4061223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4600" y="1809829"/>
            <a:ext cx="8211184" cy="1722755"/>
          </a:xfrm>
        </p:spPr>
        <p:txBody>
          <a:bodyPr>
            <a:normAutofit/>
          </a:bodyPr>
          <a:lstStyle/>
          <a:p>
            <a:pPr>
              <a:lnSpc>
                <a:spcPct val="100000"/>
              </a:lnSpc>
            </a:pPr>
            <a:r>
              <a:rPr lang="en-US" sz="1800">
                <a:solidFill>
                  <a:schemeClr val="tx1"/>
                </a:solidFill>
              </a:rPr>
              <a:t>CISC: </a:t>
            </a:r>
            <a:r>
              <a:rPr lang="en-US" sz="1500">
                <a:solidFill>
                  <a:schemeClr val="tx1"/>
                </a:solidFill>
              </a:rPr>
              <a:t>Complex Instruction Set Computing</a:t>
            </a:r>
            <a:endParaRPr lang="en-US" sz="1800">
              <a:solidFill>
                <a:schemeClr val="tx1"/>
              </a:solidFill>
            </a:endParaRPr>
          </a:p>
          <a:p>
            <a:pPr>
              <a:lnSpc>
                <a:spcPct val="100000"/>
              </a:lnSpc>
            </a:pPr>
            <a:r>
              <a:rPr lang="en-US" sz="1800">
                <a:solidFill>
                  <a:schemeClr val="tx1"/>
                </a:solidFill>
              </a:rPr>
              <a:t>RISC: </a:t>
            </a:r>
            <a:r>
              <a:rPr lang="en-US" sz="1500">
                <a:solidFill>
                  <a:schemeClr val="tx1"/>
                </a:solidFill>
              </a:rPr>
              <a:t>Reduce Instruction Set Computing</a:t>
            </a:r>
            <a:endParaRPr lang="en-US" sz="1800">
              <a:solidFill>
                <a:schemeClr val="tx1"/>
              </a:solidFill>
            </a:endParaRPr>
          </a:p>
        </p:txBody>
      </p:sp>
      <p:sp>
        <p:nvSpPr>
          <p:cNvPr id="5" name="Date Placeholder 4">
            <a:extLst>
              <a:ext uri="{FF2B5EF4-FFF2-40B4-BE49-F238E27FC236}">
                <a16:creationId xmlns:a16="http://schemas.microsoft.com/office/drawing/2014/main" id="{99E26B25-CD0E-4A25-BBE8-5BF9775AF442}"/>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23</a:t>
            </a:fld>
            <a:endParaRPr lang="en-US" dirty="0"/>
          </a:p>
        </p:txBody>
      </p:sp>
      <p:sp>
        <p:nvSpPr>
          <p:cNvPr id="9" name="object 3">
            <a:extLst>
              <a:ext uri="{FF2B5EF4-FFF2-40B4-BE49-F238E27FC236}">
                <a16:creationId xmlns:a16="http://schemas.microsoft.com/office/drawing/2014/main" id="{3B57E98D-BAED-F7A2-E49D-0BC2C33F40B6}"/>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
        <p:nvSpPr>
          <p:cNvPr id="7" name="TextBox 6">
            <a:extLst>
              <a:ext uri="{FF2B5EF4-FFF2-40B4-BE49-F238E27FC236}">
                <a16:creationId xmlns:a16="http://schemas.microsoft.com/office/drawing/2014/main" id="{602CECE3-F3D6-2BFF-BDE2-DDE3DA3927A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6" name="Picture 5">
            <a:extLst>
              <a:ext uri="{FF2B5EF4-FFF2-40B4-BE49-F238E27FC236}">
                <a16:creationId xmlns:a16="http://schemas.microsoft.com/office/drawing/2014/main" id="{46DF0C68-0233-9E2A-C8F3-407FA6AEECB4}"/>
              </a:ext>
            </a:extLst>
          </p:cNvPr>
          <p:cNvPicPr>
            <a:picLocks noChangeAspect="1"/>
          </p:cNvPicPr>
          <p:nvPr/>
        </p:nvPicPr>
        <p:blipFill>
          <a:blip r:embed="rId2"/>
          <a:stretch>
            <a:fillRect/>
          </a:stretch>
        </p:blipFill>
        <p:spPr>
          <a:xfrm>
            <a:off x="1066800" y="3874148"/>
            <a:ext cx="3926114" cy="2140637"/>
          </a:xfrm>
          <a:prstGeom prst="rect">
            <a:avLst/>
          </a:prstGeom>
        </p:spPr>
      </p:pic>
      <p:pic>
        <p:nvPicPr>
          <p:cNvPr id="11" name="Picture 10">
            <a:extLst>
              <a:ext uri="{FF2B5EF4-FFF2-40B4-BE49-F238E27FC236}">
                <a16:creationId xmlns:a16="http://schemas.microsoft.com/office/drawing/2014/main" id="{C171E111-7CAA-61B6-C64B-AFB3937D26FA}"/>
              </a:ext>
            </a:extLst>
          </p:cNvPr>
          <p:cNvPicPr>
            <a:picLocks noChangeAspect="1"/>
          </p:cNvPicPr>
          <p:nvPr/>
        </p:nvPicPr>
        <p:blipFill rotWithShape="1">
          <a:blip r:embed="rId3"/>
          <a:srcRect t="10234"/>
          <a:stretch/>
        </p:blipFill>
        <p:spPr>
          <a:xfrm>
            <a:off x="4253049" y="2628899"/>
            <a:ext cx="4357551" cy="1600201"/>
          </a:xfrm>
          <a:prstGeom prst="rect">
            <a:avLst/>
          </a:prstGeom>
        </p:spPr>
      </p:pic>
    </p:spTree>
    <p:extLst>
      <p:ext uri="{BB962C8B-B14F-4D97-AF65-F5344CB8AC3E}">
        <p14:creationId xmlns:p14="http://schemas.microsoft.com/office/powerpoint/2010/main" val="3232930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753207"/>
            <a:ext cx="7014029" cy="365126"/>
          </a:xfrm>
        </p:spPr>
        <p:txBody>
          <a:bodyPr>
            <a:noAutofit/>
          </a:bodyPr>
          <a:lstStyle/>
          <a:p>
            <a:pPr>
              <a:lnSpc>
                <a:spcPct val="100000"/>
              </a:lnSpc>
            </a:pPr>
            <a:r>
              <a:rPr lang="en-US" sz="2000" b="0">
                <a:solidFill>
                  <a:schemeClr val="tx1"/>
                </a:solidFill>
              </a:rPr>
              <a:t>Khi nào sử dụng loại vi xử lý CISC và vi xử lý nào RISC?</a:t>
            </a:r>
          </a:p>
        </p:txBody>
      </p:sp>
      <p:sp>
        <p:nvSpPr>
          <p:cNvPr id="5" name="Date Placeholder 4">
            <a:extLst>
              <a:ext uri="{FF2B5EF4-FFF2-40B4-BE49-F238E27FC236}">
                <a16:creationId xmlns:a16="http://schemas.microsoft.com/office/drawing/2014/main" id="{99E26B25-CD0E-4A25-BBE8-5BF9775AF442}"/>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24</a:t>
            </a:fld>
            <a:endParaRPr lang="en-US" dirty="0"/>
          </a:p>
        </p:txBody>
      </p:sp>
      <p:sp>
        <p:nvSpPr>
          <p:cNvPr id="9" name="object 3">
            <a:extLst>
              <a:ext uri="{FF2B5EF4-FFF2-40B4-BE49-F238E27FC236}">
                <a16:creationId xmlns:a16="http://schemas.microsoft.com/office/drawing/2014/main" id="{3B57E98D-BAED-F7A2-E49D-0BC2C33F40B6}"/>
              </a:ext>
            </a:extLst>
          </p:cNvPr>
          <p:cNvSpPr txBox="1"/>
          <p:nvPr/>
        </p:nvSpPr>
        <p:spPr>
          <a:xfrm>
            <a:off x="1219200" y="12954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p:txBody>
      </p:sp>
      <p:sp>
        <p:nvSpPr>
          <p:cNvPr id="7" name="TextBox 6">
            <a:extLst>
              <a:ext uri="{FF2B5EF4-FFF2-40B4-BE49-F238E27FC236}">
                <a16:creationId xmlns:a16="http://schemas.microsoft.com/office/drawing/2014/main" id="{602CECE3-F3D6-2BFF-BDE2-DDE3DA3927A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8" name="Picture 7">
            <a:extLst>
              <a:ext uri="{FF2B5EF4-FFF2-40B4-BE49-F238E27FC236}">
                <a16:creationId xmlns:a16="http://schemas.microsoft.com/office/drawing/2014/main" id="{D234C010-5FE3-AB31-66BB-7CBB3BE71FBA}"/>
              </a:ext>
            </a:extLst>
          </p:cNvPr>
          <p:cNvPicPr>
            <a:picLocks noChangeAspect="1"/>
          </p:cNvPicPr>
          <p:nvPr/>
        </p:nvPicPr>
        <p:blipFill rotWithShape="1">
          <a:blip r:embed="rId2">
            <a:extLst>
              <a:ext uri="{28A0092B-C50C-407E-A947-70E740481C1C}">
                <a14:useLocalDpi xmlns:a14="http://schemas.microsoft.com/office/drawing/2010/main" val="0"/>
              </a:ext>
            </a:extLst>
          </a:blip>
          <a:srcRect l="2271" t="4236"/>
          <a:stretch/>
        </p:blipFill>
        <p:spPr>
          <a:xfrm>
            <a:off x="1143000" y="2256181"/>
            <a:ext cx="6400800" cy="3989010"/>
          </a:xfrm>
          <a:prstGeom prst="rect">
            <a:avLst/>
          </a:prstGeom>
        </p:spPr>
      </p:pic>
    </p:spTree>
    <p:extLst>
      <p:ext uri="{BB962C8B-B14F-4D97-AF65-F5344CB8AC3E}">
        <p14:creationId xmlns:p14="http://schemas.microsoft.com/office/powerpoint/2010/main" val="3661323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25</a:t>
            </a:fld>
            <a:endParaRPr sz="1400">
              <a:latin typeface="Microsoft Sans Serif"/>
              <a:cs typeface="Microsoft Sans Serif"/>
            </a:endParaRPr>
          </a:p>
        </p:txBody>
      </p:sp>
      <p:sp>
        <p:nvSpPr>
          <p:cNvPr id="4" name="Content Placeholder 2">
            <a:extLst>
              <a:ext uri="{FF2B5EF4-FFF2-40B4-BE49-F238E27FC236}">
                <a16:creationId xmlns:a16="http://schemas.microsoft.com/office/drawing/2014/main" id="{B0CE6ECB-B71E-1EC9-7336-62A3A31065D0}"/>
              </a:ext>
            </a:extLst>
          </p:cNvPr>
          <p:cNvSpPr txBox="1">
            <a:spLocks/>
          </p:cNvSpPr>
          <p:nvPr/>
        </p:nvSpPr>
        <p:spPr>
          <a:xfrm>
            <a:off x="1143000" y="1524000"/>
            <a:ext cx="4165600" cy="4124206"/>
          </a:xfrm>
          <a:prstGeom prst="rect">
            <a:avLst/>
          </a:prstGeom>
        </p:spPr>
        <p:txBody>
          <a:bodyPr wrap="square" lIns="0" tIns="0" rIns="0" bIns="0">
            <a:spAutoFit/>
          </a:bodyPr>
          <a:lstStyle>
            <a:lvl1pPr marL="0">
              <a:defRPr sz="2600" b="1" i="0">
                <a:solidFill>
                  <a:srgbClr val="000066"/>
                </a:solidFill>
                <a:latin typeface="Cambria"/>
                <a:ea typeface="+mn-ea"/>
                <a:cs typeface="Cambr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a:solidFill>
                  <a:schemeClr val="tx1"/>
                </a:solidFill>
                <a:latin typeface="Cambria" panose="02040503050406030204" pitchFamily="18" charset="0"/>
                <a:ea typeface="Cambria" panose="02040503050406030204" pitchFamily="18" charset="0"/>
              </a:rPr>
              <a:t>BUS: </a:t>
            </a:r>
            <a:r>
              <a:rPr lang="en-US" sz="2000" b="0" kern="0">
                <a:solidFill>
                  <a:schemeClr val="tx1"/>
                </a:solidFill>
                <a:latin typeface="Cambria" panose="02040503050406030204" pitchFamily="18" charset="0"/>
                <a:ea typeface="Cambria" panose="02040503050406030204" pitchFamily="18" charset="0"/>
              </a:rPr>
              <a:t>Liên kết hệ thống, giúp gắn kết và truyền tín hiệu qua lại giữa các thành phần với nhau.</a:t>
            </a:r>
          </a:p>
          <a:p>
            <a:endParaRPr lang="en-US" sz="2200" b="0" kern="0">
              <a:solidFill>
                <a:schemeClr val="tx1"/>
              </a:solidFill>
              <a:latin typeface="Cambria" panose="02040503050406030204" pitchFamily="18" charset="0"/>
              <a:ea typeface="Cambria" panose="02040503050406030204" pitchFamily="18" charset="0"/>
            </a:endParaRP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BUS địa chỉ</a:t>
            </a:r>
            <a:r>
              <a:rPr lang="en-US" sz="2000" b="0" kern="0">
                <a:solidFill>
                  <a:schemeClr val="tx1"/>
                </a:solidFill>
                <a:latin typeface="Cambria" panose="02040503050406030204" pitchFamily="18" charset="0"/>
                <a:ea typeface="Cambria" panose="02040503050406030204" pitchFamily="18" charset="0"/>
              </a:rPr>
              <a:t>: dùng để tham chiếu đến địa chỉ của bộ nhớ, của ngoại vi… (1 chiều)</a:t>
            </a: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BUS điều khiển</a:t>
            </a:r>
            <a:r>
              <a:rPr lang="en-US" sz="2000" b="0" kern="0">
                <a:solidFill>
                  <a:schemeClr val="tx1"/>
                </a:solidFill>
                <a:latin typeface="Cambria" panose="02040503050406030204" pitchFamily="18" charset="0"/>
                <a:ea typeface="Cambria" panose="02040503050406030204" pitchFamily="18" charset="0"/>
              </a:rPr>
              <a:t>: truyền các tín hiệu điều khiển: Read, Write, Clock, RST (2 chiều)</a:t>
            </a:r>
          </a:p>
          <a:p>
            <a:pPr marL="342900" indent="-342900">
              <a:buFont typeface="Wingdings" panose="05000000000000000000" pitchFamily="2" charset="2"/>
              <a:buChar char="§"/>
            </a:pPr>
            <a:r>
              <a:rPr lang="en-US" sz="2000" kern="0">
                <a:solidFill>
                  <a:schemeClr val="tx1"/>
                </a:solidFill>
                <a:latin typeface="Cambria" panose="02040503050406030204" pitchFamily="18" charset="0"/>
                <a:ea typeface="Cambria" panose="02040503050406030204" pitchFamily="18" charset="0"/>
              </a:rPr>
              <a:t>BUS dữ liệu</a:t>
            </a:r>
            <a:r>
              <a:rPr lang="en-US" sz="2000" b="0" kern="0">
                <a:solidFill>
                  <a:schemeClr val="tx1"/>
                </a:solidFill>
                <a:latin typeface="Cambria" panose="02040503050406030204" pitchFamily="18" charset="0"/>
                <a:ea typeface="Cambria" panose="02040503050406030204" pitchFamily="18" charset="0"/>
              </a:rPr>
              <a:t>: truyền các lệnh, dữ liệu giữa CPU và bộ nhớ/ngoại vi (2 chiều)</a:t>
            </a:r>
          </a:p>
        </p:txBody>
      </p:sp>
      <p:pic>
        <p:nvPicPr>
          <p:cNvPr id="5" name="Picture 4">
            <a:extLst>
              <a:ext uri="{FF2B5EF4-FFF2-40B4-BE49-F238E27FC236}">
                <a16:creationId xmlns:a16="http://schemas.microsoft.com/office/drawing/2014/main" id="{83690000-2340-47E0-8F70-B51FA02B7C7C}"/>
              </a:ext>
            </a:extLst>
          </p:cNvPr>
          <p:cNvPicPr>
            <a:picLocks noChangeAspect="1"/>
          </p:cNvPicPr>
          <p:nvPr/>
        </p:nvPicPr>
        <p:blipFill rotWithShape="1">
          <a:blip r:embed="rId2">
            <a:biLevel thresh="50000"/>
          </a:blip>
          <a:srcRect l="62504" t="18500" r="1613" b="19012"/>
          <a:stretch/>
        </p:blipFill>
        <p:spPr>
          <a:xfrm>
            <a:off x="5410200" y="1905506"/>
            <a:ext cx="3257550" cy="3033025"/>
          </a:xfrm>
          <a:prstGeom prst="rect">
            <a:avLst/>
          </a:prstGeom>
        </p:spPr>
      </p:pic>
      <p:sp>
        <p:nvSpPr>
          <p:cNvPr id="6" name="TextBox 5">
            <a:extLst>
              <a:ext uri="{FF2B5EF4-FFF2-40B4-BE49-F238E27FC236}">
                <a16:creationId xmlns:a16="http://schemas.microsoft.com/office/drawing/2014/main" id="{4294027B-938F-B98F-31F5-DDA20F6E17FF}"/>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3715302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5743" y="1371600"/>
            <a:ext cx="6741886" cy="4308872"/>
          </a:xfrm>
        </p:spPr>
        <p:txBody>
          <a:bodyPr/>
          <a:lstStyle/>
          <a:p>
            <a:r>
              <a:rPr lang="en-US" sz="2000">
                <a:solidFill>
                  <a:schemeClr val="tx1"/>
                </a:solidFill>
              </a:rPr>
              <a:t>Bộ định thời/bộ đếm: </a:t>
            </a:r>
            <a:r>
              <a:rPr lang="vi-VN" sz="2000"/>
              <a:t> </a:t>
            </a:r>
            <a:endParaRPr lang="en-US" sz="2000"/>
          </a:p>
          <a:p>
            <a:endParaRPr lang="en-US" sz="2000" b="0">
              <a:solidFill>
                <a:schemeClr val="tx1"/>
              </a:solidFill>
            </a:endParaRPr>
          </a:p>
          <a:p>
            <a:r>
              <a:rPr lang="vi-VN" sz="2000" b="0">
                <a:solidFill>
                  <a:schemeClr val="tx1"/>
                </a:solidFill>
              </a:rPr>
              <a:t>Hầu hết các chip vi điều khiển ngày nay đều có ít nhất một bộ định thời gian/bộ đếm có</a:t>
            </a:r>
            <a:r>
              <a:rPr lang="en-US" sz="2000" b="0">
                <a:solidFill>
                  <a:schemeClr val="tx1"/>
                </a:solidFill>
              </a:rPr>
              <a:t> </a:t>
            </a:r>
            <a:r>
              <a:rPr lang="vi-VN" sz="2000" b="0">
                <a:solidFill>
                  <a:schemeClr val="tx1"/>
                </a:solidFill>
              </a:rPr>
              <a:t>thể cấu hình hoạt động linh hoạt theo các mode phục vụ nhiều mục đích trong các ứng</a:t>
            </a:r>
            <a:r>
              <a:rPr lang="en-US" sz="2000" b="0">
                <a:solidFill>
                  <a:schemeClr val="tx1"/>
                </a:solidFill>
              </a:rPr>
              <a:t> </a:t>
            </a:r>
            <a:r>
              <a:rPr lang="vi-VN" sz="2000" b="0">
                <a:solidFill>
                  <a:schemeClr val="tx1"/>
                </a:solidFill>
              </a:rPr>
              <a:t>dụng xử lý, điều khiển. </a:t>
            </a:r>
            <a:endParaRPr lang="en-US" sz="2000" b="0">
              <a:solidFill>
                <a:schemeClr val="tx1"/>
              </a:solidFill>
            </a:endParaRPr>
          </a:p>
          <a:p>
            <a:endParaRPr lang="en-US" sz="2000" b="0" i="0">
              <a:solidFill>
                <a:schemeClr val="tx1"/>
              </a:solidFill>
              <a:effectLst/>
              <a:latin typeface="Cambria" panose="02040503050406030204" pitchFamily="18" charset="0"/>
              <a:ea typeface="Cambria" panose="02040503050406030204" pitchFamily="18" charset="0"/>
            </a:endParaRPr>
          </a:p>
          <a:p>
            <a:r>
              <a:rPr lang="en-US" sz="2000" b="0" i="0">
                <a:solidFill>
                  <a:schemeClr val="tx1"/>
                </a:solidFill>
                <a:effectLst/>
                <a:latin typeface="Cambria" panose="02040503050406030204" pitchFamily="18" charset="0"/>
                <a:ea typeface="Cambria" panose="02040503050406030204" pitchFamily="18" charset="0"/>
              </a:rPr>
              <a:t>Nh</a:t>
            </a:r>
            <a:r>
              <a:rPr lang="en-US" sz="2000" b="0" i="0">
                <a:solidFill>
                  <a:srgbClr val="000000"/>
                </a:solidFill>
                <a:effectLst/>
                <a:latin typeface="Cambria" panose="02040503050406030204" pitchFamily="18" charset="0"/>
                <a:ea typeface="Cambria" panose="02040503050406030204" pitchFamily="18" charset="0"/>
              </a:rPr>
              <a:t>iệm vụ đếm xung, đo khoảng thời gian các sự kiện, hoặc định chu kỳ thời gian thực thi các tác vụ</a:t>
            </a:r>
            <a:r>
              <a:rPr lang="en-US" sz="2000">
                <a:latin typeface="Cambria" panose="02040503050406030204" pitchFamily="18" charset="0"/>
                <a:ea typeface="Cambria" panose="02040503050406030204" pitchFamily="18" charset="0"/>
              </a:rPr>
              <a:t> </a:t>
            </a:r>
            <a:br>
              <a:rPr lang="en-US" sz="1400"/>
            </a:br>
            <a:endParaRPr lang="vi-VN" sz="2000" b="0">
              <a:solidFill>
                <a:schemeClr val="tx1"/>
              </a:solidFill>
            </a:endParaRPr>
          </a:p>
          <a:p>
            <a:r>
              <a:rPr lang="vi-VN" sz="2000" b="0">
                <a:solidFill>
                  <a:schemeClr val="tx1"/>
                </a:solidFill>
              </a:rPr>
              <a:t> Nó cũng được sử dụng để đếm xung bên ngoài</a:t>
            </a:r>
            <a:r>
              <a:rPr lang="en-US" sz="2000" b="0">
                <a:solidFill>
                  <a:schemeClr val="tx1"/>
                </a:solidFill>
              </a:rPr>
              <a:t> (giao tiếp với các thiết bị ngoại vị)</a:t>
            </a:r>
          </a:p>
          <a:p>
            <a:endParaRPr lang="en-US" sz="2000" b="0">
              <a:solidFill>
                <a:schemeClr val="tx1"/>
              </a:solidFill>
            </a:endParaRPr>
          </a:p>
          <a:p>
            <a:endParaRPr lang="vi-VN" sz="2000" b="0">
              <a:solidFill>
                <a:schemeClr val="tx1"/>
              </a:solidFill>
            </a:endParaRPr>
          </a:p>
        </p:txBody>
      </p:sp>
      <p:sp>
        <p:nvSpPr>
          <p:cNvPr id="5" name="Date Placeholder 4">
            <a:extLst>
              <a:ext uri="{FF2B5EF4-FFF2-40B4-BE49-F238E27FC236}">
                <a16:creationId xmlns:a16="http://schemas.microsoft.com/office/drawing/2014/main" id="{53F5D261-EDEE-4B4A-8D66-84673A4EBAF5}"/>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26</a:t>
            </a:fld>
            <a:endParaRPr lang="en-US" dirty="0"/>
          </a:p>
        </p:txBody>
      </p:sp>
      <p:sp>
        <p:nvSpPr>
          <p:cNvPr id="2" name="TextBox 1">
            <a:extLst>
              <a:ext uri="{FF2B5EF4-FFF2-40B4-BE49-F238E27FC236}">
                <a16:creationId xmlns:a16="http://schemas.microsoft.com/office/drawing/2014/main" id="{34E8BEE9-6BC1-3BFC-97C4-C6786F649693}"/>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713065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5742" y="1371600"/>
            <a:ext cx="7093857" cy="1846659"/>
          </a:xfrm>
        </p:spPr>
        <p:txBody>
          <a:bodyPr/>
          <a:lstStyle/>
          <a:p>
            <a:r>
              <a:rPr lang="en-US" sz="2000">
                <a:solidFill>
                  <a:schemeClr val="tx1"/>
                </a:solidFill>
              </a:rPr>
              <a:t>Bộ định thời/bộ đếm: </a:t>
            </a:r>
            <a:r>
              <a:rPr lang="vi-VN" sz="2000"/>
              <a:t> </a:t>
            </a:r>
            <a:endParaRPr lang="en-US" sz="2000"/>
          </a:p>
          <a:p>
            <a:endParaRPr lang="en-US" sz="2000" b="0">
              <a:solidFill>
                <a:schemeClr val="tx1"/>
              </a:solidFill>
            </a:endParaRPr>
          </a:p>
          <a:p>
            <a:r>
              <a:rPr lang="en-US" sz="2000" b="0">
                <a:solidFill>
                  <a:schemeClr val="tx1"/>
                </a:solidFill>
              </a:rPr>
              <a:t>Bộ định thời tạo nhịp từ bộ xung thạch anh trên các vi điều khiển.</a:t>
            </a:r>
          </a:p>
          <a:p>
            <a:endParaRPr lang="en-US" sz="2000" b="0">
              <a:solidFill>
                <a:schemeClr val="tx1"/>
              </a:solidFill>
            </a:endParaRPr>
          </a:p>
          <a:p>
            <a:endParaRPr lang="vi-VN" sz="2000" b="0">
              <a:solidFill>
                <a:schemeClr val="tx1"/>
              </a:solidFill>
            </a:endParaRPr>
          </a:p>
        </p:txBody>
      </p:sp>
      <p:sp>
        <p:nvSpPr>
          <p:cNvPr id="5" name="Date Placeholder 4">
            <a:extLst>
              <a:ext uri="{FF2B5EF4-FFF2-40B4-BE49-F238E27FC236}">
                <a16:creationId xmlns:a16="http://schemas.microsoft.com/office/drawing/2014/main" id="{53F5D261-EDEE-4B4A-8D66-84673A4EBAF5}"/>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27</a:t>
            </a:fld>
            <a:endParaRPr lang="en-US" dirty="0"/>
          </a:p>
        </p:txBody>
      </p:sp>
      <p:pic>
        <p:nvPicPr>
          <p:cNvPr id="6" name="Picture 5">
            <a:extLst>
              <a:ext uri="{FF2B5EF4-FFF2-40B4-BE49-F238E27FC236}">
                <a16:creationId xmlns:a16="http://schemas.microsoft.com/office/drawing/2014/main" id="{73533439-5807-EF23-2EE7-4E68D721796D}"/>
              </a:ext>
            </a:extLst>
          </p:cNvPr>
          <p:cNvPicPr>
            <a:picLocks noChangeAspect="1"/>
          </p:cNvPicPr>
          <p:nvPr/>
        </p:nvPicPr>
        <p:blipFill>
          <a:blip r:embed="rId2"/>
          <a:stretch>
            <a:fillRect/>
          </a:stretch>
        </p:blipFill>
        <p:spPr>
          <a:xfrm>
            <a:off x="1043653" y="2514600"/>
            <a:ext cx="4465896" cy="3207249"/>
          </a:xfrm>
          <a:prstGeom prst="rect">
            <a:avLst/>
          </a:prstGeom>
        </p:spPr>
      </p:pic>
      <p:pic>
        <p:nvPicPr>
          <p:cNvPr id="8" name="Picture 7">
            <a:extLst>
              <a:ext uri="{FF2B5EF4-FFF2-40B4-BE49-F238E27FC236}">
                <a16:creationId xmlns:a16="http://schemas.microsoft.com/office/drawing/2014/main" id="{C953A19F-68A2-5E0F-38A4-07CE18AFF674}"/>
              </a:ext>
            </a:extLst>
          </p:cNvPr>
          <p:cNvPicPr>
            <a:picLocks noChangeAspect="1"/>
          </p:cNvPicPr>
          <p:nvPr/>
        </p:nvPicPr>
        <p:blipFill>
          <a:blip r:embed="rId3"/>
          <a:stretch>
            <a:fillRect/>
          </a:stretch>
        </p:blipFill>
        <p:spPr>
          <a:xfrm>
            <a:off x="5867400" y="3218259"/>
            <a:ext cx="2057400" cy="1482213"/>
          </a:xfrm>
          <a:prstGeom prst="rect">
            <a:avLst/>
          </a:prstGeom>
        </p:spPr>
      </p:pic>
      <p:sp>
        <p:nvSpPr>
          <p:cNvPr id="10" name="TextBox 9">
            <a:extLst>
              <a:ext uri="{FF2B5EF4-FFF2-40B4-BE49-F238E27FC236}">
                <a16:creationId xmlns:a16="http://schemas.microsoft.com/office/drawing/2014/main" id="{53898F2D-4D54-8C9F-8455-6528C46984E4}"/>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1464923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60BB59-1C0A-451B-A57A-CE4C7E7DB120}"/>
              </a:ext>
            </a:extLst>
          </p:cNvPr>
          <p:cNvSpPr>
            <a:spLocks noGrp="1"/>
          </p:cNvSpPr>
          <p:nvPr>
            <p:ph idx="1"/>
          </p:nvPr>
        </p:nvSpPr>
        <p:spPr>
          <a:xfrm>
            <a:off x="1143000" y="1134374"/>
            <a:ext cx="7391400" cy="2769989"/>
          </a:xfrm>
        </p:spPr>
        <p:txBody>
          <a:bodyPr/>
          <a:lstStyle/>
          <a:p>
            <a:pPr algn="l"/>
            <a:r>
              <a:rPr lang="en-US" sz="2000">
                <a:solidFill>
                  <a:schemeClr val="tx1"/>
                </a:solidFill>
                <a:latin typeface="Cambria" panose="02040503050406030204" pitchFamily="18" charset="0"/>
                <a:ea typeface="Cambria" panose="02040503050406030204" pitchFamily="18" charset="0"/>
              </a:rPr>
              <a:t>Bộ điều khiển ngắt: </a:t>
            </a:r>
            <a:r>
              <a:rPr lang="vi-VN" sz="2000" b="0" i="0">
                <a:solidFill>
                  <a:srgbClr val="000000"/>
                </a:solidFill>
                <a:effectLst/>
                <a:latin typeface="Cambria" panose="02040503050406030204" pitchFamily="18" charset="0"/>
                <a:ea typeface="Cambria" panose="02040503050406030204" pitchFamily="18" charset="0"/>
              </a:rPr>
              <a:t>Ngắt là một sự kiện xảy ra làm dừng hoạt động chương trình hiện tại để phục vụ thực thi một tác vụ hay một chương trình khác</a:t>
            </a:r>
            <a:r>
              <a:rPr lang="vi-VN" sz="2000">
                <a:latin typeface="Cambria" panose="02040503050406030204" pitchFamily="18" charset="0"/>
                <a:ea typeface="Cambria" panose="02040503050406030204" pitchFamily="18" charset="0"/>
              </a:rPr>
              <a:t> </a:t>
            </a:r>
            <a:endParaRPr lang="en-US" sz="2000">
              <a:latin typeface="Cambria" panose="02040503050406030204" pitchFamily="18" charset="0"/>
              <a:ea typeface="Cambria" panose="02040503050406030204" pitchFamily="18" charset="0"/>
            </a:endParaRPr>
          </a:p>
          <a:p>
            <a:pPr algn="l"/>
            <a:br>
              <a:rPr lang="vi-VN" sz="2000">
                <a:latin typeface="Cambria" panose="02040503050406030204" pitchFamily="18" charset="0"/>
                <a:ea typeface="Cambria" panose="02040503050406030204" pitchFamily="18" charset="0"/>
              </a:rPr>
            </a:br>
            <a:r>
              <a:rPr lang="vi-VN" sz="2000" b="0" i="0">
                <a:solidFill>
                  <a:srgbClr val="000000"/>
                </a:solidFill>
                <a:effectLst/>
                <a:latin typeface="Cambria" panose="02040503050406030204" pitchFamily="18" charset="0"/>
                <a:ea typeface="Cambria" panose="02040503050406030204" pitchFamily="18" charset="0"/>
              </a:rPr>
              <a:t>Khi một sự kiện yêu cầu ngắt xuất hiện, nếu được chấp nhận CPU sẽ lưu cất trạng thái hoạt động cho chương trình hiện tại đang thực hiện để thực thi chương trình phục vụ tác vụ cho sự kiện ngắt</a:t>
            </a:r>
            <a:r>
              <a:rPr lang="en-US" sz="2000" b="0" i="0">
                <a:solidFill>
                  <a:srgbClr val="000000"/>
                </a:solidFill>
                <a:effectLst/>
                <a:latin typeface="Cambria" panose="02040503050406030204" pitchFamily="18" charset="0"/>
                <a:ea typeface="Cambria" panose="02040503050406030204" pitchFamily="18" charset="0"/>
              </a:rPr>
              <a:t> v</a:t>
            </a:r>
            <a:r>
              <a:rPr lang="en-US" sz="2000" b="0">
                <a:solidFill>
                  <a:srgbClr val="000000"/>
                </a:solidFill>
                <a:latin typeface="Cambria" panose="02040503050406030204" pitchFamily="18" charset="0"/>
                <a:ea typeface="Cambria" panose="02040503050406030204" pitchFamily="18" charset="0"/>
              </a:rPr>
              <a:t>à trở lại thực thực hiện chương trình sau khi ngắt hoàn tất</a:t>
            </a:r>
            <a:br>
              <a:rPr lang="vi-VN" sz="1400"/>
            </a:br>
            <a:endParaRPr lang="en-US" sz="2000" b="0">
              <a:solidFill>
                <a:schemeClr val="tx1"/>
              </a:solidFill>
            </a:endParaRPr>
          </a:p>
        </p:txBody>
      </p:sp>
      <p:sp>
        <p:nvSpPr>
          <p:cNvPr id="4" name="Slide Number Placeholder 3">
            <a:extLst>
              <a:ext uri="{FF2B5EF4-FFF2-40B4-BE49-F238E27FC236}">
                <a16:creationId xmlns:a16="http://schemas.microsoft.com/office/drawing/2014/main" id="{D5A5A972-77F8-4EC2-90A6-E8B11E4B170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28</a:t>
            </a:fld>
            <a:endParaRPr lang="en-US" dirty="0"/>
          </a:p>
        </p:txBody>
      </p:sp>
      <p:sp>
        <p:nvSpPr>
          <p:cNvPr id="8" name="TextBox 7">
            <a:extLst>
              <a:ext uri="{FF2B5EF4-FFF2-40B4-BE49-F238E27FC236}">
                <a16:creationId xmlns:a16="http://schemas.microsoft.com/office/drawing/2014/main" id="{C7AFEFA1-BDFF-3E9B-C1CA-89DB86F682A6}"/>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3212893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60BB59-1C0A-451B-A57A-CE4C7E7DB120}"/>
              </a:ext>
            </a:extLst>
          </p:cNvPr>
          <p:cNvSpPr>
            <a:spLocks noGrp="1"/>
          </p:cNvSpPr>
          <p:nvPr>
            <p:ph idx="1"/>
          </p:nvPr>
        </p:nvSpPr>
        <p:spPr>
          <a:xfrm>
            <a:off x="1143000" y="1134374"/>
            <a:ext cx="7391400" cy="307777"/>
          </a:xfrm>
        </p:spPr>
        <p:txBody>
          <a:bodyPr>
            <a:normAutofit fontScale="92500" lnSpcReduction="20000"/>
          </a:bodyPr>
          <a:lstStyle/>
          <a:p>
            <a:pPr algn="l"/>
            <a:r>
              <a:rPr lang="en-US" sz="2000">
                <a:solidFill>
                  <a:schemeClr val="tx1"/>
                </a:solidFill>
                <a:latin typeface="Cambria" panose="02040503050406030204" pitchFamily="18" charset="0"/>
                <a:ea typeface="Cambria" panose="02040503050406030204" pitchFamily="18" charset="0"/>
              </a:rPr>
              <a:t>Bộ điều khiển ngắt</a:t>
            </a:r>
            <a:endParaRPr lang="en-US" sz="2000" b="0">
              <a:solidFill>
                <a:schemeClr val="tx1"/>
              </a:solidFill>
            </a:endParaRPr>
          </a:p>
        </p:txBody>
      </p:sp>
      <p:sp>
        <p:nvSpPr>
          <p:cNvPr id="4" name="Slide Number Placeholder 3">
            <a:extLst>
              <a:ext uri="{FF2B5EF4-FFF2-40B4-BE49-F238E27FC236}">
                <a16:creationId xmlns:a16="http://schemas.microsoft.com/office/drawing/2014/main" id="{D5A5A972-77F8-4EC2-90A6-E8B11E4B170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29</a:t>
            </a:fld>
            <a:endParaRPr lang="en-US" dirty="0"/>
          </a:p>
        </p:txBody>
      </p:sp>
      <p:pic>
        <p:nvPicPr>
          <p:cNvPr id="7172" name="Picture 4" descr="Interrupt Occurred">
            <a:extLst>
              <a:ext uri="{FF2B5EF4-FFF2-40B4-BE49-F238E27FC236}">
                <a16:creationId xmlns:a16="http://schemas.microsoft.com/office/drawing/2014/main" id="{890A67E4-27EF-4415-8078-DC735C2C5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67559"/>
            <a:ext cx="6019800" cy="43570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AFEFA1-BDFF-3E9B-C1CA-89DB86F682A6}"/>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
        <p:nvSpPr>
          <p:cNvPr id="5" name="TextBox 4">
            <a:extLst>
              <a:ext uri="{FF2B5EF4-FFF2-40B4-BE49-F238E27FC236}">
                <a16:creationId xmlns:a16="http://schemas.microsoft.com/office/drawing/2014/main" id="{2632EA0C-81CE-FD3A-3A8D-80CB37AE761B}"/>
              </a:ext>
            </a:extLst>
          </p:cNvPr>
          <p:cNvSpPr txBox="1"/>
          <p:nvPr/>
        </p:nvSpPr>
        <p:spPr>
          <a:xfrm>
            <a:off x="990600" y="1600200"/>
            <a:ext cx="5677592" cy="400110"/>
          </a:xfrm>
          <a:prstGeom prst="rect">
            <a:avLst/>
          </a:prstGeom>
          <a:noFill/>
        </p:spPr>
        <p:txBody>
          <a:bodyPr wrap="square">
            <a:spAutoFit/>
          </a:bodyPr>
          <a:lstStyle/>
          <a:p>
            <a:r>
              <a:rPr lang="vi-VN" sz="2000" b="0" i="0">
                <a:solidFill>
                  <a:srgbClr val="000000"/>
                </a:solidFill>
                <a:effectLst/>
                <a:latin typeface="Cambria" panose="02040503050406030204" pitchFamily="18" charset="0"/>
                <a:ea typeface="Cambria" panose="02040503050406030204" pitchFamily="18" charset="0"/>
              </a:rPr>
              <a:t>Khi một sự kiện yêu cầu ngắt xuất hiện</a:t>
            </a:r>
            <a:r>
              <a:rPr lang="en-US" sz="2000" b="0" i="0">
                <a:solidFill>
                  <a:srgbClr val="000000"/>
                </a:solidFill>
                <a:effectLst/>
                <a:latin typeface="Cambria" panose="02040503050406030204" pitchFamily="18" charset="0"/>
                <a:ea typeface="Cambria" panose="02040503050406030204" pitchFamily="18" charset="0"/>
              </a:rPr>
              <a:t>…</a:t>
            </a:r>
            <a:endParaRPr lang="en-US" sz="2000"/>
          </a:p>
        </p:txBody>
      </p:sp>
    </p:spTree>
    <p:extLst>
      <p:ext uri="{BB962C8B-B14F-4D97-AF65-F5344CB8AC3E}">
        <p14:creationId xmlns:p14="http://schemas.microsoft.com/office/powerpoint/2010/main" val="2546842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17600" y="1447800"/>
            <a:ext cx="7797800" cy="4414028"/>
          </a:xfrm>
          <a:prstGeom prst="rect">
            <a:avLst/>
          </a:prstGeom>
        </p:spPr>
        <p:txBody>
          <a:bodyPr vert="horz" wrap="square" lIns="0" tIns="104139" rIns="0" bIns="0" rtlCol="0">
            <a:spAutoFit/>
          </a:bodyPr>
          <a:lstStyle/>
          <a:p>
            <a:pPr marL="673735" lvl="1" indent="-661670">
              <a:lnSpc>
                <a:spcPct val="100000"/>
              </a:lnSpc>
              <a:spcBef>
                <a:spcPts val="819"/>
              </a:spcBef>
              <a:buAutoNum type="arabicPeriod"/>
              <a:tabLst>
                <a:tab pos="674370" algn="l"/>
              </a:tabLst>
            </a:pPr>
            <a:r>
              <a:rPr lang="en-US" sz="2200" b="0" i="0">
                <a:solidFill>
                  <a:srgbClr val="374151"/>
                </a:solidFill>
                <a:effectLst/>
                <a:latin typeface="Cambria" panose="02040503050406030204" pitchFamily="18" charset="0"/>
                <a:ea typeface="Cambria" panose="02040503050406030204" pitchFamily="18" charset="0"/>
              </a:rPr>
              <a:t>Microcontrollers vs Microprocessors</a:t>
            </a:r>
          </a:p>
          <a:p>
            <a:pPr marL="673735" lvl="1" indent="-661670">
              <a:lnSpc>
                <a:spcPct val="100000"/>
              </a:lnSpc>
              <a:spcBef>
                <a:spcPts val="819"/>
              </a:spcBef>
              <a:buAutoNum type="arabicPeriod"/>
              <a:tabLst>
                <a:tab pos="674370" algn="l"/>
              </a:tabLst>
            </a:pPr>
            <a:r>
              <a:rPr lang="en-US" sz="2200">
                <a:solidFill>
                  <a:srgbClr val="374151"/>
                </a:solidFill>
                <a:latin typeface="Cambria" panose="02040503050406030204" pitchFamily="18" charset="0"/>
                <a:ea typeface="Cambria" panose="02040503050406030204" pitchFamily="18" charset="0"/>
                <a:cs typeface="Cambria"/>
              </a:rPr>
              <a:t>Kiến trúc hệ thống nhúng</a:t>
            </a:r>
          </a:p>
          <a:p>
            <a:pPr marL="1168400" lvl="2" indent="-342900">
              <a:spcBef>
                <a:spcPts val="819"/>
              </a:spcBef>
              <a:buFont typeface="Wingdings" panose="05000000000000000000" pitchFamily="2" charset="2"/>
              <a:buChar char="§"/>
              <a:tabLst>
                <a:tab pos="674370" algn="l"/>
              </a:tabLst>
            </a:pPr>
            <a:r>
              <a:rPr lang="en-US" sz="2200">
                <a:solidFill>
                  <a:srgbClr val="374151"/>
                </a:solidFill>
                <a:latin typeface="Cambria" panose="02040503050406030204" pitchFamily="18" charset="0"/>
                <a:ea typeface="Cambria" panose="02040503050406030204" pitchFamily="18" charset="0"/>
                <a:cs typeface="Cambria"/>
              </a:rPr>
              <a:t>CPU/Memory :  Von Neumann và  Havard</a:t>
            </a:r>
          </a:p>
          <a:p>
            <a:pPr marL="1168400" lvl="2" indent="-342900">
              <a:spcBef>
                <a:spcPts val="819"/>
              </a:spcBef>
              <a:buFont typeface="Wingdings" panose="05000000000000000000" pitchFamily="2" charset="2"/>
              <a:buChar char="§"/>
              <a:tabLst>
                <a:tab pos="674370" algn="l"/>
              </a:tabLst>
            </a:pPr>
            <a:r>
              <a:rPr lang="en-US" sz="2200">
                <a:latin typeface="Cambria" panose="02040503050406030204" pitchFamily="18" charset="0"/>
                <a:ea typeface="Cambria" panose="02040503050406030204" pitchFamily="18" charset="0"/>
                <a:cs typeface="Cambria"/>
              </a:rPr>
              <a:t>Cấu trúc tập lệnh ISA (RISC và CISC)</a:t>
            </a:r>
          </a:p>
          <a:p>
            <a:pPr marL="1168400" lvl="2" indent="-342900">
              <a:spcBef>
                <a:spcPts val="819"/>
              </a:spcBef>
              <a:buFont typeface="Wingdings" panose="05000000000000000000" pitchFamily="2" charset="2"/>
              <a:buChar char="§"/>
              <a:tabLst>
                <a:tab pos="674370" algn="l"/>
              </a:tabLst>
            </a:pPr>
            <a:r>
              <a:rPr lang="en-US" sz="2200">
                <a:latin typeface="Cambria" panose="02040503050406030204" pitchFamily="18" charset="0"/>
                <a:ea typeface="Cambria" panose="02040503050406030204" pitchFamily="18" charset="0"/>
                <a:cs typeface="Cambria"/>
              </a:rPr>
              <a:t>BUS (Controll, Address, Data)</a:t>
            </a:r>
          </a:p>
          <a:p>
            <a:pPr marL="1168400" lvl="2" indent="-342900">
              <a:spcBef>
                <a:spcPts val="819"/>
              </a:spcBef>
              <a:buFont typeface="Wingdings" panose="05000000000000000000" pitchFamily="2" charset="2"/>
              <a:buChar char="§"/>
              <a:tabLst>
                <a:tab pos="674370" algn="l"/>
              </a:tabLst>
            </a:pPr>
            <a:r>
              <a:rPr lang="en-US" sz="2200">
                <a:latin typeface="Cambria" panose="02040503050406030204" pitchFamily="18" charset="0"/>
                <a:ea typeface="Cambria" panose="02040503050406030204" pitchFamily="18" charset="0"/>
                <a:cs typeface="Cambria"/>
              </a:rPr>
              <a:t>Điều khiển ngắt</a:t>
            </a:r>
          </a:p>
          <a:p>
            <a:pPr marL="1168400" lvl="2" indent="-342900">
              <a:spcBef>
                <a:spcPts val="819"/>
              </a:spcBef>
              <a:buFont typeface="Wingdings" panose="05000000000000000000" pitchFamily="2" charset="2"/>
              <a:buChar char="§"/>
              <a:tabLst>
                <a:tab pos="674370" algn="l"/>
              </a:tabLst>
            </a:pPr>
            <a:r>
              <a:rPr lang="en-US" sz="2200">
                <a:latin typeface="Cambria" panose="02040503050406030204" pitchFamily="18" charset="0"/>
                <a:ea typeface="Cambria" panose="02040503050406030204" pitchFamily="18" charset="0"/>
                <a:cs typeface="Cambria"/>
              </a:rPr>
              <a:t>Ngoại vi (Giao diện truyền thông)</a:t>
            </a:r>
          </a:p>
          <a:p>
            <a:pPr marL="1168400" lvl="2" indent="-342900">
              <a:spcBef>
                <a:spcPts val="819"/>
              </a:spcBef>
              <a:buFont typeface="Wingdings" panose="05000000000000000000" pitchFamily="2" charset="2"/>
              <a:buChar char="§"/>
              <a:tabLst>
                <a:tab pos="674370" algn="l"/>
              </a:tabLst>
            </a:pPr>
            <a:r>
              <a:rPr lang="en-US" sz="2200">
                <a:latin typeface="Cambria" panose="02040503050406030204" pitchFamily="18" charset="0"/>
                <a:ea typeface="Cambria" panose="02040503050406030204" pitchFamily="18" charset="0"/>
                <a:cs typeface="Cambria"/>
              </a:rPr>
              <a:t>ADC/DAC (Bộ chuyển đổi Analog/Digital)</a:t>
            </a:r>
          </a:p>
          <a:p>
            <a:pPr marL="0" lvl="2">
              <a:spcBef>
                <a:spcPts val="819"/>
              </a:spcBef>
              <a:tabLst>
                <a:tab pos="674370" algn="l"/>
              </a:tabLst>
            </a:pPr>
            <a:r>
              <a:rPr lang="en-US" sz="2200">
                <a:latin typeface="Cambria" panose="02040503050406030204" pitchFamily="18" charset="0"/>
                <a:ea typeface="Cambria" panose="02040503050406030204" pitchFamily="18" charset="0"/>
                <a:cs typeface="Cambria"/>
              </a:rPr>
              <a:t>3. 	Một số chuẩn kết nối không dây/ES - IoT</a:t>
            </a:r>
          </a:p>
          <a:p>
            <a:pPr marL="812165" lvl="2" indent="-342900">
              <a:spcBef>
                <a:spcPts val="819"/>
              </a:spcBef>
              <a:buFont typeface="Wingdings" panose="05000000000000000000" pitchFamily="2" charset="2"/>
              <a:buChar char="§"/>
              <a:tabLst>
                <a:tab pos="674370" algn="l"/>
              </a:tabLst>
            </a:pPr>
            <a:endParaRPr lang="en-US" sz="2200">
              <a:latin typeface="Cambria" panose="02040503050406030204" pitchFamily="18" charset="0"/>
              <a:ea typeface="Cambria" panose="02040503050406030204" pitchFamily="18" charset="0"/>
              <a:cs typeface="Cambria"/>
            </a:endParaRPr>
          </a:p>
        </p:txBody>
      </p:sp>
      <p:sp>
        <p:nvSpPr>
          <p:cNvPr id="6" name="object 6"/>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3</a:t>
            </a:fld>
            <a:endParaRPr sz="1400">
              <a:latin typeface="Microsoft Sans Serif"/>
              <a:cs typeface="Microsoft Sans Serif"/>
            </a:endParaRPr>
          </a:p>
        </p:txBody>
      </p:sp>
      <p:sp>
        <p:nvSpPr>
          <p:cNvPr id="8" name="object 4">
            <a:extLst>
              <a:ext uri="{FF2B5EF4-FFF2-40B4-BE49-F238E27FC236}">
                <a16:creationId xmlns:a16="http://schemas.microsoft.com/office/drawing/2014/main" id="{6736B0BE-8755-DF7D-2398-470B48CD30EC}"/>
              </a:ext>
            </a:extLst>
          </p:cNvPr>
          <p:cNvSpPr txBox="1"/>
          <p:nvPr/>
        </p:nvSpPr>
        <p:spPr>
          <a:xfrm>
            <a:off x="-152400" y="914400"/>
            <a:ext cx="4909185" cy="382797"/>
          </a:xfrm>
          <a:prstGeom prst="rect">
            <a:avLst/>
          </a:prstGeom>
        </p:spPr>
        <p:txBody>
          <a:bodyPr vert="horz" wrap="square" lIns="0" tIns="13335" rIns="0" bIns="0" rtlCol="0">
            <a:spAutoFit/>
          </a:bodyPr>
          <a:lstStyle/>
          <a:p>
            <a:pPr marL="12700" algn="ctr">
              <a:lnSpc>
                <a:spcPct val="100000"/>
              </a:lnSpc>
              <a:spcBef>
                <a:spcPts val="105"/>
              </a:spcBef>
            </a:pPr>
            <a:r>
              <a:rPr lang="en-US" sz="2400" b="1">
                <a:latin typeface="Cambria"/>
                <a:cs typeface="Cambria"/>
              </a:rPr>
              <a:t>Nội dung chương</a:t>
            </a:r>
            <a:endParaRPr sz="2400" b="1">
              <a:latin typeface="Cambria"/>
              <a:cs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60BB59-1C0A-451B-A57A-CE4C7E7DB120}"/>
              </a:ext>
            </a:extLst>
          </p:cNvPr>
          <p:cNvSpPr>
            <a:spLocks noGrp="1"/>
          </p:cNvSpPr>
          <p:nvPr>
            <p:ph idx="1"/>
          </p:nvPr>
        </p:nvSpPr>
        <p:spPr>
          <a:xfrm>
            <a:off x="1143000" y="1134374"/>
            <a:ext cx="7391400" cy="3724096"/>
          </a:xfrm>
        </p:spPr>
        <p:txBody>
          <a:bodyPr>
            <a:normAutofit lnSpcReduction="10000"/>
          </a:bodyPr>
          <a:lstStyle/>
          <a:p>
            <a:pPr algn="l"/>
            <a:r>
              <a:rPr lang="en-US" sz="2200">
                <a:solidFill>
                  <a:schemeClr val="tx1"/>
                </a:solidFill>
              </a:rPr>
              <a:t>Bộ điều khiển ngắt</a:t>
            </a:r>
            <a:br>
              <a:rPr lang="vi-VN" sz="2200"/>
            </a:br>
            <a:endParaRPr lang="en-US" sz="2200" b="0">
              <a:solidFill>
                <a:schemeClr val="tx1"/>
              </a:solidFill>
            </a:endParaRPr>
          </a:p>
          <a:p>
            <a:pPr algn="l"/>
            <a:endParaRPr lang="en-US" sz="2200" b="0">
              <a:solidFill>
                <a:schemeClr val="tx1"/>
              </a:solidFill>
            </a:endParaRPr>
          </a:p>
          <a:p>
            <a:pPr algn="l"/>
            <a:r>
              <a:rPr lang="en-US" sz="2200" b="0">
                <a:solidFill>
                  <a:schemeClr val="tx1"/>
                </a:solidFill>
              </a:rPr>
              <a:t>Các MCU khác nhau định nghĩa nguồn tạo ngắt khác nhau có thể là: </a:t>
            </a:r>
            <a:endParaRPr lang="vi-VN" sz="2200" b="0">
              <a:solidFill>
                <a:schemeClr val="tx1"/>
              </a:solidFill>
            </a:endParaRPr>
          </a:p>
          <a:p>
            <a:pPr marL="800100" lvl="1" indent="-342900" algn="l">
              <a:buFont typeface="Wingdings" panose="05000000000000000000" pitchFamily="2" charset="2"/>
              <a:buChar char="§"/>
            </a:pPr>
            <a:r>
              <a:rPr lang="en-US" sz="2200">
                <a:solidFill>
                  <a:srgbClr val="000000"/>
                </a:solidFill>
                <a:latin typeface="Cambria" panose="02040503050406030204" pitchFamily="18" charset="0"/>
                <a:ea typeface="Cambria" panose="02040503050406030204" pitchFamily="18" charset="0"/>
              </a:rPr>
              <a:t>N</a:t>
            </a:r>
            <a:r>
              <a:rPr lang="en-US" sz="2200" b="0" i="0">
                <a:solidFill>
                  <a:srgbClr val="000000"/>
                </a:solidFill>
                <a:effectLst/>
                <a:latin typeface="Cambria" panose="02040503050406030204" pitchFamily="18" charset="0"/>
                <a:ea typeface="Cambria" panose="02040503050406030204" pitchFamily="18" charset="0"/>
              </a:rPr>
              <a:t>gắt mềm </a:t>
            </a:r>
            <a:r>
              <a:rPr lang="vi-VN" sz="2200">
                <a:solidFill>
                  <a:schemeClr val="tx1"/>
                </a:solidFill>
                <a:latin typeface="Cambria" panose="02040503050406030204" pitchFamily="18" charset="0"/>
              </a:rPr>
              <a:t>(bằng cách sử dụng lệnh ngắt trong khi lập trình)</a:t>
            </a:r>
            <a:r>
              <a:rPr lang="en-US" sz="2200">
                <a:solidFill>
                  <a:schemeClr val="tx1"/>
                </a:solidFill>
                <a:latin typeface="Cambria" panose="02040503050406030204" pitchFamily="18" charset="0"/>
              </a:rPr>
              <a:t>; </a:t>
            </a:r>
            <a:r>
              <a:rPr lang="en-US" sz="2200" b="0" i="0">
                <a:solidFill>
                  <a:srgbClr val="000000"/>
                </a:solidFill>
                <a:effectLst/>
                <a:latin typeface="Cambria" panose="02040503050406030204" pitchFamily="18" charset="0"/>
                <a:ea typeface="Cambria" panose="02040503050406030204" pitchFamily="18" charset="0"/>
              </a:rPr>
              <a:t>ngắt bộ định thời gian; ngắt chuyển đổi A/D</a:t>
            </a:r>
            <a:endParaRPr lang="en-US" sz="2200">
              <a:solidFill>
                <a:schemeClr val="tx1"/>
              </a:solidFill>
              <a:latin typeface="Cambria" panose="02040503050406030204" pitchFamily="18" charset="0"/>
            </a:endParaRPr>
          </a:p>
          <a:p>
            <a:pPr marL="800100" lvl="1" indent="-342900" algn="l">
              <a:buFont typeface="Wingdings" panose="05000000000000000000" pitchFamily="2" charset="2"/>
              <a:buChar char="§"/>
            </a:pPr>
            <a:endParaRPr lang="en-US" sz="2200" b="0" i="0">
              <a:solidFill>
                <a:srgbClr val="000000"/>
              </a:solidFill>
              <a:effectLst/>
              <a:latin typeface="Cambria" panose="02040503050406030204" pitchFamily="18" charset="0"/>
              <a:ea typeface="Cambria" panose="02040503050406030204" pitchFamily="18" charset="0"/>
            </a:endParaRPr>
          </a:p>
          <a:p>
            <a:pPr marL="800100" lvl="1" indent="-342900" algn="l">
              <a:buFont typeface="Wingdings" panose="05000000000000000000" pitchFamily="2" charset="2"/>
              <a:buChar char="§"/>
            </a:pPr>
            <a:r>
              <a:rPr lang="en-US" sz="2200" b="0" i="0">
                <a:solidFill>
                  <a:srgbClr val="000000"/>
                </a:solidFill>
                <a:effectLst/>
                <a:latin typeface="Cambria" panose="02040503050406030204" pitchFamily="18" charset="0"/>
                <a:ea typeface="Cambria" panose="02040503050406030204" pitchFamily="18" charset="0"/>
              </a:rPr>
              <a:t>Ngắt cứng, ngắt ngoài</a:t>
            </a:r>
            <a:r>
              <a:rPr lang="en-US" sz="2200">
                <a:latin typeface="Cambria" panose="02040503050406030204" pitchFamily="18" charset="0"/>
                <a:ea typeface="Cambria" panose="02040503050406030204" pitchFamily="18" charset="0"/>
              </a:rPr>
              <a:t> </a:t>
            </a:r>
            <a:r>
              <a:rPr lang="vi-VN" sz="2200">
                <a:solidFill>
                  <a:schemeClr val="tx1"/>
                </a:solidFill>
                <a:latin typeface="Cambria" panose="02040503050406030204" pitchFamily="18" charset="0"/>
              </a:rPr>
              <a:t>(được kích hoạt bằng cách sử dụng chân ngắt</a:t>
            </a:r>
            <a:r>
              <a:rPr lang="en-US" sz="2200">
                <a:solidFill>
                  <a:schemeClr val="tx1"/>
                </a:solidFill>
                <a:latin typeface="Cambria" panose="02040503050406030204" pitchFamily="18" charset="0"/>
              </a:rPr>
              <a:t>/phần cứng bên ngoài</a:t>
            </a:r>
            <a:r>
              <a:rPr lang="vi-VN" sz="2200">
                <a:solidFill>
                  <a:schemeClr val="tx1"/>
                </a:solidFill>
                <a:latin typeface="Cambria" panose="02040503050406030204" pitchFamily="18" charset="0"/>
              </a:rPr>
              <a:t>)</a:t>
            </a:r>
            <a:r>
              <a:rPr lang="en-US" sz="2200">
                <a:solidFill>
                  <a:schemeClr val="tx1"/>
                </a:solidFill>
                <a:latin typeface="Cambria" panose="02040503050406030204" pitchFamily="18" charset="0"/>
              </a:rPr>
              <a:t>:</a:t>
            </a:r>
            <a:r>
              <a:rPr lang="vi-VN" sz="2200">
                <a:solidFill>
                  <a:schemeClr val="tx1"/>
                </a:solidFill>
                <a:latin typeface="Cambria" panose="02040503050406030204" pitchFamily="18" charset="0"/>
              </a:rPr>
              <a:t> </a:t>
            </a:r>
            <a:r>
              <a:rPr lang="en-US" sz="2200">
                <a:solidFill>
                  <a:schemeClr val="tx1"/>
                </a:solidFill>
                <a:latin typeface="Cambria" panose="02040503050406030204" pitchFamily="18" charset="0"/>
              </a:rPr>
              <a:t>n</a:t>
            </a:r>
            <a:r>
              <a:rPr lang="en-US" sz="2200" b="0" i="0">
                <a:solidFill>
                  <a:srgbClr val="000000"/>
                </a:solidFill>
                <a:effectLst/>
                <a:latin typeface="Cambria" panose="02040503050406030204" pitchFamily="18" charset="0"/>
                <a:ea typeface="Cambria" panose="02040503050406030204" pitchFamily="18" charset="0"/>
              </a:rPr>
              <a:t>gắt truyền thông nối tiếp…</a:t>
            </a:r>
          </a:p>
        </p:txBody>
      </p:sp>
      <p:sp>
        <p:nvSpPr>
          <p:cNvPr id="5" name="Date Placeholder 4">
            <a:extLst>
              <a:ext uri="{FF2B5EF4-FFF2-40B4-BE49-F238E27FC236}">
                <a16:creationId xmlns:a16="http://schemas.microsoft.com/office/drawing/2014/main" id="{B450CB6C-8FF6-4508-93F4-8B46634A0343}"/>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a:extLst>
              <a:ext uri="{FF2B5EF4-FFF2-40B4-BE49-F238E27FC236}">
                <a16:creationId xmlns:a16="http://schemas.microsoft.com/office/drawing/2014/main" id="{D5A5A972-77F8-4EC2-90A6-E8B11E4B170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30</a:t>
            </a:fld>
            <a:endParaRPr lang="en-US" dirty="0"/>
          </a:p>
        </p:txBody>
      </p:sp>
      <p:sp>
        <p:nvSpPr>
          <p:cNvPr id="8" name="TextBox 7">
            <a:extLst>
              <a:ext uri="{FF2B5EF4-FFF2-40B4-BE49-F238E27FC236}">
                <a16:creationId xmlns:a16="http://schemas.microsoft.com/office/drawing/2014/main" id="{C7AFEFA1-BDFF-3E9B-C1CA-89DB86F682A6}"/>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4017534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26EBDB3-B122-4F97-B4A1-222E7337BAA0}"/>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a:extLst>
              <a:ext uri="{FF2B5EF4-FFF2-40B4-BE49-F238E27FC236}">
                <a16:creationId xmlns:a16="http://schemas.microsoft.com/office/drawing/2014/main" id="{75DC1F32-C55E-4102-A2F3-2F1B8FB0585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31</a:t>
            </a:fld>
            <a:endParaRPr lang="en-US" dirty="0"/>
          </a:p>
        </p:txBody>
      </p:sp>
      <p:sp>
        <p:nvSpPr>
          <p:cNvPr id="8" name="TextBox 7">
            <a:extLst>
              <a:ext uri="{FF2B5EF4-FFF2-40B4-BE49-F238E27FC236}">
                <a16:creationId xmlns:a16="http://schemas.microsoft.com/office/drawing/2014/main" id="{3E739AB9-EAB5-B4DA-FF21-7990B1621586}"/>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
        <p:nvSpPr>
          <p:cNvPr id="9" name="Content Placeholder 2">
            <a:extLst>
              <a:ext uri="{FF2B5EF4-FFF2-40B4-BE49-F238E27FC236}">
                <a16:creationId xmlns:a16="http://schemas.microsoft.com/office/drawing/2014/main" id="{D3025853-F92A-1104-391D-01058BCF67B5}"/>
              </a:ext>
            </a:extLst>
          </p:cNvPr>
          <p:cNvSpPr txBox="1">
            <a:spLocks/>
          </p:cNvSpPr>
          <p:nvPr/>
        </p:nvSpPr>
        <p:spPr>
          <a:xfrm>
            <a:off x="1219200" y="1037034"/>
            <a:ext cx="7239000" cy="3077766"/>
          </a:xfrm>
          <a:prstGeom prst="rect">
            <a:avLst/>
          </a:prstGeom>
        </p:spPr>
        <p:txBody>
          <a:bodyPr wrap="square" lIns="0" tIns="0" rIns="0" bIns="0">
            <a:spAutoFit/>
          </a:bodyPr>
          <a:lstStyle>
            <a:lvl1pPr marL="0">
              <a:defRPr sz="2600" b="1" i="0">
                <a:solidFill>
                  <a:srgbClr val="000066"/>
                </a:solidFill>
                <a:latin typeface="Cambria"/>
                <a:ea typeface="+mn-ea"/>
                <a:cs typeface="Cambr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vi-VN" sz="2000">
                <a:solidFill>
                  <a:schemeClr val="tx1"/>
                </a:solidFill>
              </a:rPr>
              <a:t>Bộ chuyển đổi ADC</a:t>
            </a:r>
            <a:r>
              <a:rPr lang="en-US" sz="2000">
                <a:solidFill>
                  <a:schemeClr val="tx1"/>
                </a:solidFill>
              </a:rPr>
              <a:t>:</a:t>
            </a:r>
            <a:r>
              <a:rPr lang="vi-VN" sz="2000">
                <a:solidFill>
                  <a:schemeClr val="tx1"/>
                </a:solidFill>
              </a:rPr>
              <a:t> </a:t>
            </a:r>
            <a:r>
              <a:rPr lang="vi-VN" sz="2000" b="0">
                <a:solidFill>
                  <a:schemeClr val="tx1"/>
                </a:solidFill>
              </a:rPr>
              <a:t>được sử dụng để chuyển đổi tín hiệu analog sang dạng digital. </a:t>
            </a:r>
          </a:p>
          <a:p>
            <a:pPr lvl="1"/>
            <a:r>
              <a:rPr lang="vi-VN" sz="2000">
                <a:latin typeface="Cambria" panose="02040503050406030204" pitchFamily="18" charset="0"/>
              </a:rPr>
              <a:t>Tín hiệu đầu vào trong bộ chuyển đổi này ở dạng analog (ví dụ: đầu ra cảm biến) và đầu ra từ thiết bị này ở dạng digital. </a:t>
            </a:r>
          </a:p>
          <a:p>
            <a:pPr lvl="1"/>
            <a:r>
              <a:rPr lang="vi-VN" sz="2000">
                <a:latin typeface="Cambria" panose="02040503050406030204" pitchFamily="18" charset="0"/>
              </a:rPr>
              <a:t>Đầu ra digital có thể được sử dụng cho các ứng dụng kỹ thuật số (ví dụ: các thiết bị đo lường). </a:t>
            </a:r>
          </a:p>
          <a:p>
            <a:r>
              <a:rPr lang="vi-VN" sz="2000">
                <a:solidFill>
                  <a:schemeClr val="tx1"/>
                </a:solidFill>
              </a:rPr>
              <a:t>Hoạt động của DAC là đảo ngược của ADC. </a:t>
            </a:r>
          </a:p>
          <a:p>
            <a:pPr lvl="1"/>
            <a:r>
              <a:rPr lang="vi-VN" sz="2000">
                <a:latin typeface="Cambria" panose="02040503050406030204" pitchFamily="18" charset="0"/>
              </a:rPr>
              <a:t>DAC chuyển đổi tín hiệu digital thành định dạng analog. </a:t>
            </a:r>
          </a:p>
          <a:p>
            <a:pPr lvl="1"/>
            <a:r>
              <a:rPr lang="vi-VN" sz="2000">
                <a:latin typeface="Cambria" panose="02040503050406030204" pitchFamily="18" charset="0"/>
              </a:rPr>
              <a:t>Nó thường được sử dụng để điều khiển các thiết bị analog như động cơ DC, các ổ đĩ</a:t>
            </a:r>
            <a:r>
              <a:rPr lang="en-US" sz="2000">
                <a:latin typeface="Cambria" panose="02040503050406030204" pitchFamily="18" charset="0"/>
              </a:rPr>
              <a:t>a; RGB Led…</a:t>
            </a:r>
            <a:endParaRPr lang="vi-VN" sz="2000">
              <a:latin typeface="Cambria" panose="02040503050406030204" pitchFamily="18" charset="0"/>
            </a:endParaRPr>
          </a:p>
        </p:txBody>
      </p:sp>
      <p:pic>
        <p:nvPicPr>
          <p:cNvPr id="11" name="Picture 10">
            <a:extLst>
              <a:ext uri="{FF2B5EF4-FFF2-40B4-BE49-F238E27FC236}">
                <a16:creationId xmlns:a16="http://schemas.microsoft.com/office/drawing/2014/main" id="{339506FB-C2F6-E98E-7197-B4110BE0B679}"/>
              </a:ext>
            </a:extLst>
          </p:cNvPr>
          <p:cNvPicPr>
            <a:picLocks noChangeAspect="1"/>
          </p:cNvPicPr>
          <p:nvPr/>
        </p:nvPicPr>
        <p:blipFill>
          <a:blip r:embed="rId2"/>
          <a:stretch>
            <a:fillRect/>
          </a:stretch>
        </p:blipFill>
        <p:spPr>
          <a:xfrm>
            <a:off x="1600200" y="4233922"/>
            <a:ext cx="4419600" cy="1953429"/>
          </a:xfrm>
          <a:prstGeom prst="rect">
            <a:avLst/>
          </a:prstGeom>
        </p:spPr>
      </p:pic>
    </p:spTree>
    <p:extLst>
      <p:ext uri="{BB962C8B-B14F-4D97-AF65-F5344CB8AC3E}">
        <p14:creationId xmlns:p14="http://schemas.microsoft.com/office/powerpoint/2010/main" val="625350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7" y="1295400"/>
            <a:ext cx="6741886" cy="3859070"/>
          </a:xfrm>
        </p:spPr>
        <p:txBody>
          <a:bodyPr>
            <a:normAutofit fontScale="92500" lnSpcReduction="10000"/>
          </a:bodyPr>
          <a:lstStyle/>
          <a:p>
            <a:r>
              <a:rPr lang="en-US" sz="2200">
                <a:solidFill>
                  <a:schemeClr val="tx1"/>
                </a:solidFill>
              </a:rPr>
              <a:t>Ngoại vi: </a:t>
            </a:r>
            <a:r>
              <a:rPr lang="vi-VN" sz="2200" b="0">
                <a:solidFill>
                  <a:schemeClr val="tx1"/>
                </a:solidFill>
              </a:rPr>
              <a:t>Hệ thống nhúng giao tiếp với bên ngoài thông qua các thiết bị ngoại vi, sử dụng giao tiếp ví dụ như:</a:t>
            </a:r>
          </a:p>
          <a:p>
            <a:pPr marL="742950" lvl="1" indent="-285750">
              <a:lnSpc>
                <a:spcPct val="150000"/>
              </a:lnSpc>
              <a:buFont typeface="Wingdings" panose="05000000000000000000" pitchFamily="2" charset="2"/>
              <a:buChar char="§"/>
            </a:pPr>
            <a:r>
              <a:rPr lang="vi-VN" sz="2000">
                <a:solidFill>
                  <a:schemeClr val="tx1"/>
                </a:solidFill>
                <a:latin typeface="Cambria" panose="02040503050406030204" pitchFamily="18" charset="0"/>
              </a:rPr>
              <a:t>Serial Communication Interfaces (SCI): RS-232, RS-422, RS-485</a:t>
            </a:r>
            <a:r>
              <a:rPr lang="en-US" sz="2000">
                <a:solidFill>
                  <a:schemeClr val="tx1"/>
                </a:solidFill>
                <a:latin typeface="Cambria" panose="02040503050406030204" pitchFamily="18" charset="0"/>
              </a:rPr>
              <a:t>; UART</a:t>
            </a:r>
            <a:endParaRPr lang="vi-VN" sz="2000">
              <a:solidFill>
                <a:schemeClr val="tx1"/>
              </a:solidFill>
              <a:latin typeface="Cambria" panose="02040503050406030204" pitchFamily="18" charset="0"/>
            </a:endParaRPr>
          </a:p>
          <a:p>
            <a:pPr marL="742950" lvl="1" indent="-285750">
              <a:lnSpc>
                <a:spcPct val="150000"/>
              </a:lnSpc>
              <a:buFont typeface="Wingdings" panose="05000000000000000000" pitchFamily="2" charset="2"/>
              <a:buChar char="§"/>
            </a:pPr>
            <a:r>
              <a:rPr lang="vi-VN" sz="2000">
                <a:solidFill>
                  <a:schemeClr val="tx1"/>
                </a:solidFill>
                <a:latin typeface="Cambria" panose="02040503050406030204" pitchFamily="18" charset="0"/>
              </a:rPr>
              <a:t>Synchronous Serial Communication Interface: I2C, JTAG, SPI, SSC và ESSI</a:t>
            </a:r>
            <a:r>
              <a:rPr lang="en-US" sz="2000">
                <a:solidFill>
                  <a:schemeClr val="tx1"/>
                </a:solidFill>
                <a:latin typeface="Cambria" panose="02040503050406030204" pitchFamily="18" charset="0"/>
              </a:rPr>
              <a:t>; USART</a:t>
            </a:r>
            <a:endParaRPr lang="vi-VN" sz="2000">
              <a:solidFill>
                <a:schemeClr val="tx1"/>
              </a:solidFill>
              <a:latin typeface="Cambria" panose="02040503050406030204" pitchFamily="18" charset="0"/>
            </a:endParaRPr>
          </a:p>
          <a:p>
            <a:pPr marL="742950" lvl="1" indent="-285750">
              <a:lnSpc>
                <a:spcPct val="150000"/>
              </a:lnSpc>
              <a:buFont typeface="Wingdings" panose="05000000000000000000" pitchFamily="2" charset="2"/>
              <a:buChar char="§"/>
            </a:pPr>
            <a:r>
              <a:rPr lang="vi-VN" sz="2000">
                <a:solidFill>
                  <a:schemeClr val="tx1"/>
                </a:solidFill>
                <a:latin typeface="Cambria" panose="02040503050406030204" pitchFamily="18" charset="0"/>
              </a:rPr>
              <a:t>Universal Serial Bus (USB)</a:t>
            </a:r>
          </a:p>
          <a:p>
            <a:pPr marL="742950" lvl="1" indent="-285750">
              <a:lnSpc>
                <a:spcPct val="150000"/>
              </a:lnSpc>
              <a:buFont typeface="Wingdings" panose="05000000000000000000" pitchFamily="2" charset="2"/>
              <a:buChar char="§"/>
            </a:pPr>
            <a:r>
              <a:rPr lang="vi-VN" sz="2000">
                <a:solidFill>
                  <a:schemeClr val="tx1"/>
                </a:solidFill>
                <a:latin typeface="Cambria" panose="02040503050406030204" pitchFamily="18" charset="0"/>
              </a:rPr>
              <a:t>Networks: Controller Area Network, LonWorks...</a:t>
            </a:r>
          </a:p>
          <a:p>
            <a:pPr marL="742950" lvl="1" indent="-285750">
              <a:lnSpc>
                <a:spcPct val="150000"/>
              </a:lnSpc>
              <a:buFont typeface="Wingdings" panose="05000000000000000000" pitchFamily="2" charset="2"/>
              <a:buChar char="§"/>
            </a:pPr>
            <a:r>
              <a:rPr lang="vi-VN" sz="2000">
                <a:solidFill>
                  <a:schemeClr val="tx1"/>
                </a:solidFill>
                <a:latin typeface="Cambria" panose="02040503050406030204" pitchFamily="18" charset="0"/>
              </a:rPr>
              <a:t>Discrete IO: General Purpose Input/Output (GPIO)</a:t>
            </a:r>
            <a:endParaRPr lang="en-US" sz="2000">
              <a:solidFill>
                <a:schemeClr val="tx1"/>
              </a:solidFill>
            </a:endParaRPr>
          </a:p>
        </p:txBody>
      </p:sp>
      <p:sp>
        <p:nvSpPr>
          <p:cNvPr id="5" name="Date Placeholder 4">
            <a:extLst>
              <a:ext uri="{FF2B5EF4-FFF2-40B4-BE49-F238E27FC236}">
                <a16:creationId xmlns:a16="http://schemas.microsoft.com/office/drawing/2014/main" id="{53F5D261-EDEE-4B4A-8D66-84673A4EBAF5}"/>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32</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1703528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3971" y="2593799"/>
            <a:ext cx="6741886" cy="677108"/>
          </a:xfrm>
        </p:spPr>
        <p:txBody>
          <a:bodyPr>
            <a:normAutofit lnSpcReduction="10000"/>
          </a:bodyPr>
          <a:lstStyle/>
          <a:p>
            <a:r>
              <a:rPr lang="en-US" sz="2200" b="0" i="1">
                <a:solidFill>
                  <a:schemeClr val="tx1"/>
                </a:solidFill>
              </a:rPr>
              <a:t>(khả năng đồng bộ (thông tin truyền nhận giữa 2 thiết bị) và bất đồng bộ…)</a:t>
            </a:r>
            <a:endParaRPr lang="en-US" sz="2000" i="1">
              <a:solidFill>
                <a:schemeClr val="tx1"/>
              </a:solidFill>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33</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6" name="Picture 5">
            <a:extLst>
              <a:ext uri="{FF2B5EF4-FFF2-40B4-BE49-F238E27FC236}">
                <a16:creationId xmlns:a16="http://schemas.microsoft.com/office/drawing/2014/main" id="{F4F435DF-3530-E198-A533-BB28F4D5427E}"/>
              </a:ext>
            </a:extLst>
          </p:cNvPr>
          <p:cNvPicPr>
            <a:picLocks noChangeAspect="1"/>
          </p:cNvPicPr>
          <p:nvPr/>
        </p:nvPicPr>
        <p:blipFill>
          <a:blip r:embed="rId2"/>
          <a:stretch>
            <a:fillRect/>
          </a:stretch>
        </p:blipFill>
        <p:spPr>
          <a:xfrm>
            <a:off x="990600" y="3935937"/>
            <a:ext cx="7162800" cy="1838823"/>
          </a:xfrm>
          <a:prstGeom prst="rect">
            <a:avLst/>
          </a:prstGeom>
        </p:spPr>
      </p:pic>
      <p:sp>
        <p:nvSpPr>
          <p:cNvPr id="8" name="TextBox 7">
            <a:extLst>
              <a:ext uri="{FF2B5EF4-FFF2-40B4-BE49-F238E27FC236}">
                <a16:creationId xmlns:a16="http://schemas.microsoft.com/office/drawing/2014/main" id="{984B4478-A8A4-6FAA-F14B-7DEA959500CF}"/>
              </a:ext>
            </a:extLst>
          </p:cNvPr>
          <p:cNvSpPr txBox="1"/>
          <p:nvPr/>
        </p:nvSpPr>
        <p:spPr>
          <a:xfrm>
            <a:off x="533400" y="3355556"/>
            <a:ext cx="6705600" cy="463075"/>
          </a:xfrm>
          <a:prstGeom prst="rect">
            <a:avLst/>
          </a:prstGeom>
          <a:noFill/>
        </p:spPr>
        <p:txBody>
          <a:bodyPr wrap="square">
            <a:spAutoFit/>
          </a:bodyPr>
          <a:lstStyle/>
          <a:p>
            <a:pPr lvl="1">
              <a:lnSpc>
                <a:spcPct val="150000"/>
              </a:lnSpc>
            </a:pPr>
            <a:r>
              <a:rPr lang="en-US" sz="1800">
                <a:solidFill>
                  <a:schemeClr val="tx1"/>
                </a:solidFill>
                <a:latin typeface="Cambria" panose="02040503050406030204" pitchFamily="18" charset="0"/>
              </a:rPr>
              <a:t>                    Song song				  Nối tiếp</a:t>
            </a:r>
            <a:endParaRPr lang="en-US" sz="1800">
              <a:solidFill>
                <a:schemeClr val="tx1"/>
              </a:solidFill>
            </a:endParaRPr>
          </a:p>
        </p:txBody>
      </p:sp>
      <p:sp>
        <p:nvSpPr>
          <p:cNvPr id="11" name="TextBox 10">
            <a:extLst>
              <a:ext uri="{FF2B5EF4-FFF2-40B4-BE49-F238E27FC236}">
                <a16:creationId xmlns:a16="http://schemas.microsoft.com/office/drawing/2014/main" id="{C6E82728-2D35-5D36-8279-5981760F4391}"/>
              </a:ext>
            </a:extLst>
          </p:cNvPr>
          <p:cNvSpPr txBox="1"/>
          <p:nvPr/>
        </p:nvSpPr>
        <p:spPr>
          <a:xfrm>
            <a:off x="1081314" y="1357881"/>
            <a:ext cx="6858000" cy="1118255"/>
          </a:xfrm>
          <a:prstGeom prst="rect">
            <a:avLst/>
          </a:prstGeom>
          <a:noFill/>
        </p:spPr>
        <p:txBody>
          <a:bodyPr wrap="square">
            <a:spAutoFit/>
          </a:bodyPr>
          <a:lstStyle/>
          <a:p>
            <a:pPr marL="342900" lvl="1" indent="-342900">
              <a:spcBef>
                <a:spcPts val="750"/>
              </a:spcBef>
              <a:buFont typeface="Wingdings" panose="05000000000000000000" pitchFamily="2" charset="2"/>
              <a:buChar char="§"/>
            </a:pPr>
            <a:r>
              <a:rPr lang="en-US" sz="2000" b="1">
                <a:latin typeface="Cambria" panose="02040503050406030204" pitchFamily="18" charset="0"/>
                <a:ea typeface="Cambria" panose="02040503050406030204" pitchFamily="18" charset="0"/>
              </a:rPr>
              <a:t>Truyền thông nối tiếp </a:t>
            </a:r>
            <a:r>
              <a:rPr lang="en-US" sz="2000">
                <a:latin typeface="Cambria" panose="02040503050406030204" pitchFamily="18" charset="0"/>
                <a:ea typeface="Cambria" panose="02040503050406030204" pitchFamily="18" charset="0"/>
              </a:rPr>
              <a:t>(Digital GPIO, One Wire, URART, I2C, SPI, USB, CAN )</a:t>
            </a:r>
          </a:p>
          <a:p>
            <a:pPr marL="342900" lvl="1" indent="-342900">
              <a:spcBef>
                <a:spcPts val="750"/>
              </a:spcBef>
              <a:buFont typeface="Wingdings" panose="05000000000000000000" pitchFamily="2" charset="2"/>
              <a:buChar char="§"/>
            </a:pPr>
            <a:r>
              <a:rPr lang="en-US" sz="2000" b="1">
                <a:latin typeface="Cambria" panose="02040503050406030204" pitchFamily="18" charset="0"/>
                <a:ea typeface="Cambria" panose="02040503050406030204" pitchFamily="18" charset="0"/>
              </a:rPr>
              <a:t>Truyền thông song song </a:t>
            </a:r>
            <a:r>
              <a:rPr lang="en-US" sz="2000">
                <a:latin typeface="Cambria" panose="02040503050406030204" pitchFamily="18" charset="0"/>
                <a:ea typeface="Cambria" panose="02040503050406030204" pitchFamily="18" charset="0"/>
              </a:rPr>
              <a:t>(LPT, ATA)</a:t>
            </a:r>
          </a:p>
        </p:txBody>
      </p:sp>
    </p:spTree>
    <p:extLst>
      <p:ext uri="{BB962C8B-B14F-4D97-AF65-F5344CB8AC3E}">
        <p14:creationId xmlns:p14="http://schemas.microsoft.com/office/powerpoint/2010/main" val="1562450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6" y="1295400"/>
            <a:ext cx="7333344" cy="1354217"/>
          </a:xfrm>
        </p:spPr>
        <p:txBody>
          <a:bodyPr>
            <a:normAutofit lnSpcReduction="10000"/>
          </a:bodyPr>
          <a:lstStyle/>
          <a:p>
            <a:r>
              <a:rPr lang="en-US" sz="2000">
                <a:solidFill>
                  <a:schemeClr val="tx1"/>
                </a:solidFill>
                <a:latin typeface="Cambria" panose="02040503050406030204" pitchFamily="18" charset="0"/>
              </a:rPr>
              <a:t>Giao diện nối tiếp USART/UART </a:t>
            </a:r>
            <a:r>
              <a:rPr lang="en-US" sz="2400" b="0">
                <a:solidFill>
                  <a:schemeClr val="tx1"/>
                </a:solidFill>
                <a:latin typeface="Cambria" panose="02040503050406030204" pitchFamily="18" charset="0"/>
              </a:rPr>
              <a:t>(Universal Synchronous/Asynchronous Receiver/Transmitter)</a:t>
            </a:r>
          </a:p>
          <a:p>
            <a:br>
              <a:rPr lang="vi-VN" sz="2000">
                <a:latin typeface="Cambria" panose="02040503050406030204" pitchFamily="18" charset="0"/>
                <a:ea typeface="Cambria" panose="02040503050406030204" pitchFamily="18" charset="0"/>
              </a:rPr>
            </a:br>
            <a:endParaRPr lang="vi-VN" sz="2000" b="0">
              <a:solidFill>
                <a:schemeClr val="tx1"/>
              </a:solidFill>
              <a:latin typeface="Cambria" panose="02040503050406030204" pitchFamily="18" charset="0"/>
              <a:ea typeface="Cambria" panose="02040503050406030204" pitchFamily="18" charset="0"/>
            </a:endParaRPr>
          </a:p>
        </p:txBody>
      </p:sp>
      <p:sp>
        <p:nvSpPr>
          <p:cNvPr id="5" name="Date Placeholder 4">
            <a:extLst>
              <a:ext uri="{FF2B5EF4-FFF2-40B4-BE49-F238E27FC236}">
                <a16:creationId xmlns:a16="http://schemas.microsoft.com/office/drawing/2014/main" id="{53F5D261-EDEE-4B4A-8D66-84673A4EBAF5}"/>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34</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8" name="Picture 7">
            <a:extLst>
              <a:ext uri="{FF2B5EF4-FFF2-40B4-BE49-F238E27FC236}">
                <a16:creationId xmlns:a16="http://schemas.microsoft.com/office/drawing/2014/main" id="{1945E2BC-914C-AFA1-396C-CE6D5EFEDA8D}"/>
              </a:ext>
            </a:extLst>
          </p:cNvPr>
          <p:cNvPicPr>
            <a:picLocks noChangeAspect="1"/>
          </p:cNvPicPr>
          <p:nvPr/>
        </p:nvPicPr>
        <p:blipFill>
          <a:blip r:embed="rId2"/>
          <a:stretch>
            <a:fillRect/>
          </a:stretch>
        </p:blipFill>
        <p:spPr>
          <a:xfrm>
            <a:off x="1201056" y="2286000"/>
            <a:ext cx="6086475" cy="3390900"/>
          </a:xfrm>
          <a:prstGeom prst="rect">
            <a:avLst/>
          </a:prstGeom>
        </p:spPr>
      </p:pic>
    </p:spTree>
    <p:extLst>
      <p:ext uri="{BB962C8B-B14F-4D97-AF65-F5344CB8AC3E}">
        <p14:creationId xmlns:p14="http://schemas.microsoft.com/office/powerpoint/2010/main" val="2268683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6" y="1295400"/>
            <a:ext cx="7333344" cy="1661993"/>
          </a:xfrm>
        </p:spPr>
        <p:txBody>
          <a:bodyPr>
            <a:normAutofit lnSpcReduction="10000"/>
          </a:bodyPr>
          <a:lstStyle/>
          <a:p>
            <a:r>
              <a:rPr lang="en-US" sz="2000">
                <a:solidFill>
                  <a:schemeClr val="tx1"/>
                </a:solidFill>
                <a:latin typeface="Cambria" panose="02040503050406030204" pitchFamily="18" charset="0"/>
              </a:rPr>
              <a:t>Giao diện nối tiếp USART/UART </a:t>
            </a:r>
            <a:r>
              <a:rPr lang="en-US" sz="2400" b="0">
                <a:solidFill>
                  <a:schemeClr val="tx1"/>
                </a:solidFill>
                <a:latin typeface="Cambria" panose="02040503050406030204" pitchFamily="18" charset="0"/>
              </a:rPr>
              <a:t>(Universal Synchronous/Asynchronous Receiver/Transmitter)</a:t>
            </a:r>
          </a:p>
          <a:p>
            <a:br>
              <a:rPr lang="vi-VN" sz="2000" b="0">
                <a:solidFill>
                  <a:schemeClr val="tx1"/>
                </a:solidFill>
                <a:latin typeface="Cambria" panose="02040503050406030204" pitchFamily="18" charset="0"/>
                <a:ea typeface="Cambria" panose="02040503050406030204" pitchFamily="18" charset="0"/>
              </a:rPr>
            </a:br>
            <a:r>
              <a:rPr lang="en-US" sz="2000" b="0">
                <a:solidFill>
                  <a:schemeClr val="tx1"/>
                </a:solidFill>
                <a:latin typeface="Cambria" panose="02040503050406030204" pitchFamily="18" charset="0"/>
                <a:ea typeface="Cambria" panose="02040503050406030204" pitchFamily="18" charset="0"/>
              </a:rPr>
              <a:t>USART sử dụng nhiều chân kết nối hơn cho việc đồng bồ so với UART chỉ dành cho việc truyền nhận (Tx và Rx)</a:t>
            </a:r>
            <a:endParaRPr lang="vi-VN" sz="2000" b="0">
              <a:solidFill>
                <a:schemeClr val="tx1"/>
              </a:solidFill>
              <a:latin typeface="Cambria" panose="02040503050406030204" pitchFamily="18" charset="0"/>
              <a:ea typeface="Cambria" panose="02040503050406030204" pitchFamily="18" charset="0"/>
            </a:endParaRPr>
          </a:p>
        </p:txBody>
      </p:sp>
      <p:sp>
        <p:nvSpPr>
          <p:cNvPr id="5" name="Date Placeholder 4">
            <a:extLst>
              <a:ext uri="{FF2B5EF4-FFF2-40B4-BE49-F238E27FC236}">
                <a16:creationId xmlns:a16="http://schemas.microsoft.com/office/drawing/2014/main" id="{53F5D261-EDEE-4B4A-8D66-84673A4EBAF5}"/>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35</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2" name="Picture 6" descr="UART | Android Things | Android Developers">
            <a:extLst>
              <a:ext uri="{FF2B5EF4-FFF2-40B4-BE49-F238E27FC236}">
                <a16:creationId xmlns:a16="http://schemas.microsoft.com/office/drawing/2014/main" id="{3E1FE597-934C-4119-6C70-DEB745EF8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027" y="3557670"/>
            <a:ext cx="7266602" cy="166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241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D89B7-699A-4FDD-B088-69793448FE29}"/>
              </a:ext>
            </a:extLst>
          </p:cNvPr>
          <p:cNvSpPr>
            <a:spLocks noGrp="1"/>
          </p:cNvSpPr>
          <p:nvPr>
            <p:ph idx="1"/>
          </p:nvPr>
        </p:nvSpPr>
        <p:spPr>
          <a:xfrm>
            <a:off x="173355" y="1729408"/>
            <a:ext cx="6158388" cy="2800767"/>
          </a:xfrm>
        </p:spPr>
        <p:txBody>
          <a:bodyPr/>
          <a:lstStyle/>
          <a:p>
            <a:endParaRPr lang="en-US"/>
          </a:p>
          <a:p>
            <a:endParaRPr lang="en-US"/>
          </a:p>
          <a:p>
            <a:endParaRPr lang="en-US"/>
          </a:p>
          <a:p>
            <a:endParaRPr lang="en-US"/>
          </a:p>
          <a:p>
            <a:endParaRPr lang="en-US"/>
          </a:p>
          <a:p>
            <a:endParaRPr lang="en-US"/>
          </a:p>
          <a:p>
            <a:endParaRPr lang="vi-VN"/>
          </a:p>
        </p:txBody>
      </p:sp>
      <p:sp>
        <p:nvSpPr>
          <p:cNvPr id="5" name="Date Placeholder 4">
            <a:extLst>
              <a:ext uri="{FF2B5EF4-FFF2-40B4-BE49-F238E27FC236}">
                <a16:creationId xmlns:a16="http://schemas.microsoft.com/office/drawing/2014/main" id="{300D24D6-D2AE-47FB-8D91-A8BDD1D7170F}"/>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a:extLst>
              <a:ext uri="{FF2B5EF4-FFF2-40B4-BE49-F238E27FC236}">
                <a16:creationId xmlns:a16="http://schemas.microsoft.com/office/drawing/2014/main" id="{A176A02D-BA91-4ADB-BDD3-0D295739588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36</a:t>
            </a:fld>
            <a:endParaRPr lang="en-US" dirty="0"/>
          </a:p>
        </p:txBody>
      </p:sp>
      <p:pic>
        <p:nvPicPr>
          <p:cNvPr id="6146" name="Picture 2" descr="Cách sử dụng Bluetooth Controller với Arduino - QuanTriMang.com">
            <a:extLst>
              <a:ext uri="{FF2B5EF4-FFF2-40B4-BE49-F238E27FC236}">
                <a16:creationId xmlns:a16="http://schemas.microsoft.com/office/drawing/2014/main" id="{4FDB37C6-06FD-402F-A70D-18B72B9B0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445211"/>
            <a:ext cx="3212263" cy="1695086"/>
          </a:xfrm>
          <a:prstGeom prst="rect">
            <a:avLst/>
          </a:prstGeom>
          <a:noFill/>
          <a:ln>
            <a:solidFill>
              <a:srgbClr val="0080FF"/>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A6577C4-D046-4659-9C7C-851A37B2CFBB}"/>
              </a:ext>
            </a:extLst>
          </p:cNvPr>
          <p:cNvSpPr/>
          <p:nvPr/>
        </p:nvSpPr>
        <p:spPr>
          <a:xfrm>
            <a:off x="662348" y="4839599"/>
            <a:ext cx="1228286" cy="290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latin typeface="Cambria" panose="02040503050406030204" pitchFamily="18" charset="0"/>
            </a:endParaRPr>
          </a:p>
        </p:txBody>
      </p:sp>
      <p:pic>
        <p:nvPicPr>
          <p:cNvPr id="6150" name="Picture 6" descr="ESP8266 WiFi interfacing diagram with Arduino Uno and Soil moisture... |  Download Scientific Diagram">
            <a:extLst>
              <a:ext uri="{FF2B5EF4-FFF2-40B4-BE49-F238E27FC236}">
                <a16:creationId xmlns:a16="http://schemas.microsoft.com/office/drawing/2014/main" id="{34C36074-D583-48DF-8530-69585B17F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597" y="2800419"/>
            <a:ext cx="3916526" cy="2762181"/>
          </a:xfrm>
          <a:prstGeom prst="rect">
            <a:avLst/>
          </a:prstGeom>
          <a:noFill/>
          <a:ln>
            <a:solidFill>
              <a:srgbClr val="0080FF"/>
            </a:solidFill>
          </a:ln>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B3D5EFA1-F455-4CBC-A0BB-045588C24335}"/>
              </a:ext>
            </a:extLst>
          </p:cNvPr>
          <p:cNvSpPr/>
          <p:nvPr/>
        </p:nvSpPr>
        <p:spPr>
          <a:xfrm>
            <a:off x="1842481" y="2454597"/>
            <a:ext cx="1802975" cy="691644"/>
          </a:xfrm>
          <a:prstGeom prst="wedgeRoundRectCallout">
            <a:avLst>
              <a:gd name="adj1" fmla="val 21885"/>
              <a:gd name="adj2" fmla="val 1634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Module </a:t>
            </a:r>
            <a:r>
              <a:rPr lang="en-US" sz="1350" b="1"/>
              <a:t>HC05</a:t>
            </a:r>
            <a:r>
              <a:rPr lang="en-US" sz="1350"/>
              <a:t>, kết nối Bluetooth</a:t>
            </a:r>
            <a:endParaRPr lang="vi-VN" sz="1350">
              <a:latin typeface="Cambria" panose="02040503050406030204" pitchFamily="18" charset="0"/>
            </a:endParaRPr>
          </a:p>
        </p:txBody>
      </p:sp>
      <p:sp>
        <p:nvSpPr>
          <p:cNvPr id="11" name="Speech Bubble: Rectangle with Corners Rounded 10">
            <a:extLst>
              <a:ext uri="{FF2B5EF4-FFF2-40B4-BE49-F238E27FC236}">
                <a16:creationId xmlns:a16="http://schemas.microsoft.com/office/drawing/2014/main" id="{C2A28EB7-6E7F-49CF-B637-FAAD8DB22771}"/>
              </a:ext>
            </a:extLst>
          </p:cNvPr>
          <p:cNvSpPr/>
          <p:nvPr/>
        </p:nvSpPr>
        <p:spPr>
          <a:xfrm>
            <a:off x="6585163" y="2454597"/>
            <a:ext cx="1802975" cy="691644"/>
          </a:xfrm>
          <a:prstGeom prst="wedgeRoundRectCallout">
            <a:avLst>
              <a:gd name="adj1" fmla="val -52433"/>
              <a:gd name="adj2" fmla="val 1039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Module </a:t>
            </a:r>
            <a:r>
              <a:rPr lang="en-US" sz="1350" b="1"/>
              <a:t>ESP8266</a:t>
            </a:r>
            <a:r>
              <a:rPr lang="en-US" sz="1350"/>
              <a:t>, kết nối Wifi</a:t>
            </a:r>
            <a:endParaRPr lang="vi-VN" sz="1350">
              <a:latin typeface="Cambria" panose="02040503050406030204" pitchFamily="18" charset="0"/>
            </a:endParaRPr>
          </a:p>
        </p:txBody>
      </p:sp>
      <p:sp>
        <p:nvSpPr>
          <p:cNvPr id="8" name="Content Placeholder 2">
            <a:extLst>
              <a:ext uri="{FF2B5EF4-FFF2-40B4-BE49-F238E27FC236}">
                <a16:creationId xmlns:a16="http://schemas.microsoft.com/office/drawing/2014/main" id="{BE6C6001-57BD-DFD6-D07F-5CB02B16404A}"/>
              </a:ext>
            </a:extLst>
          </p:cNvPr>
          <p:cNvSpPr txBox="1">
            <a:spLocks/>
          </p:cNvSpPr>
          <p:nvPr/>
        </p:nvSpPr>
        <p:spPr>
          <a:xfrm>
            <a:off x="1201056" y="1295400"/>
            <a:ext cx="7333344" cy="1538883"/>
          </a:xfrm>
          <a:prstGeom prst="rect">
            <a:avLst/>
          </a:prstGeom>
        </p:spPr>
        <p:txBody>
          <a:bodyPr wrap="square" lIns="0" tIns="0" rIns="0" bIns="0">
            <a:spAutoFit/>
          </a:bodyPr>
          <a:lstStyle>
            <a:lvl1pPr marL="0">
              <a:defRPr sz="2600" b="1" i="0">
                <a:solidFill>
                  <a:srgbClr val="000066"/>
                </a:solidFill>
                <a:latin typeface="Cambria"/>
                <a:ea typeface="+mn-ea"/>
                <a:cs typeface="Cambr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a:solidFill>
                  <a:schemeClr val="tx1"/>
                </a:solidFill>
                <a:latin typeface="Cambria" panose="02040503050406030204" pitchFamily="18" charset="0"/>
              </a:rPr>
              <a:t>Giao diện nối tiếp USART/UART </a:t>
            </a:r>
          </a:p>
          <a:p>
            <a:r>
              <a:rPr lang="en-US" sz="2000" kern="0">
                <a:solidFill>
                  <a:schemeClr val="tx1"/>
                </a:solidFill>
                <a:latin typeface="Cambria" panose="02040503050406030204" pitchFamily="18" charset="0"/>
              </a:rPr>
              <a:t>Vd: Arduino sử dụng UART </a:t>
            </a:r>
            <a:r>
              <a:rPr lang="en-US" sz="2000" b="0" kern="0">
                <a:solidFill>
                  <a:schemeClr val="tx1"/>
                </a:solidFill>
                <a:latin typeface="Cambria" panose="02040503050406030204" pitchFamily="18" charset="0"/>
              </a:rPr>
              <a:t>Truyền thông nối tiếp bất đồng bộ kết nối Module Bluetooth/ESP8266 Wi-Fi</a:t>
            </a:r>
          </a:p>
          <a:p>
            <a:br>
              <a:rPr lang="vi-VN" sz="2000" kern="0">
                <a:latin typeface="Cambria" panose="02040503050406030204" pitchFamily="18" charset="0"/>
                <a:ea typeface="Cambria" panose="02040503050406030204" pitchFamily="18" charset="0"/>
              </a:rPr>
            </a:br>
            <a:endParaRPr lang="vi-VN" sz="2000" b="0" kern="0">
              <a:solidFill>
                <a:schemeClr val="tx1"/>
              </a:solidFill>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D2331072-C8F0-2AAD-62F9-44CF5F12024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938224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6" y="1295400"/>
            <a:ext cx="7333344" cy="2523768"/>
          </a:xfrm>
        </p:spPr>
        <p:txBody>
          <a:bodyPr>
            <a:normAutofit lnSpcReduction="10000"/>
          </a:bodyPr>
          <a:lstStyle/>
          <a:p>
            <a:pPr algn="l"/>
            <a:r>
              <a:rPr lang="en-US" sz="2000">
                <a:solidFill>
                  <a:schemeClr val="tx1"/>
                </a:solidFill>
                <a:latin typeface="Cambria" panose="02040503050406030204" pitchFamily="18" charset="0"/>
              </a:rPr>
              <a:t>Giao diện nối tiếp I2C </a:t>
            </a:r>
            <a:r>
              <a:rPr lang="en-US" sz="2400" b="0">
                <a:solidFill>
                  <a:schemeClr val="tx1"/>
                </a:solidFill>
                <a:latin typeface="Cambria" panose="02040503050406030204" pitchFamily="18" charset="0"/>
              </a:rPr>
              <a:t>(Inter – IC)</a:t>
            </a:r>
          </a:p>
          <a:p>
            <a:endParaRPr lang="en-US" sz="2000" b="0">
              <a:solidFill>
                <a:srgbClr val="000000"/>
              </a:solidFill>
              <a:latin typeface="Cambria" panose="02040503050406030204" pitchFamily="18" charset="0"/>
              <a:ea typeface="Cambria" panose="02040503050406030204" pitchFamily="18" charset="0"/>
            </a:endParaRPr>
          </a:p>
          <a:p>
            <a:r>
              <a:rPr lang="en-US" sz="2000" b="0">
                <a:solidFill>
                  <a:srgbClr val="000000"/>
                </a:solidFill>
                <a:latin typeface="Cambria" panose="02040503050406030204" pitchFamily="18" charset="0"/>
                <a:ea typeface="Cambria" panose="02040503050406030204" pitchFamily="18" charset="0"/>
              </a:rPr>
              <a:t>N</a:t>
            </a:r>
            <a:r>
              <a:rPr lang="vi-VN" sz="2000" b="0" i="0">
                <a:solidFill>
                  <a:srgbClr val="000000"/>
                </a:solidFill>
                <a:effectLst/>
                <a:latin typeface="Cambria" panose="02040503050406030204" pitchFamily="18" charset="0"/>
                <a:ea typeface="Cambria" panose="02040503050406030204" pitchFamily="18" charset="0"/>
              </a:rPr>
              <a:t>guồn gốc nó được thiết kế là để điều khiển liên thông IC (Inter IC) </a:t>
            </a:r>
            <a:r>
              <a:rPr lang="en-US" sz="2000" b="0" i="0">
                <a:solidFill>
                  <a:srgbClr val="000000"/>
                </a:solidFill>
                <a:effectLst/>
                <a:latin typeface="Cambria" panose="02040503050406030204" pitchFamily="18" charset="0"/>
                <a:ea typeface="Cambria" panose="02040503050406030204" pitchFamily="18" charset="0"/>
              </a:rPr>
              <a:t>-&gt; </a:t>
            </a:r>
            <a:r>
              <a:rPr lang="vi-VN" sz="2000" b="0" i="0">
                <a:solidFill>
                  <a:srgbClr val="000000"/>
                </a:solidFill>
                <a:effectLst/>
                <a:latin typeface="Cambria" panose="02040503050406030204" pitchFamily="18" charset="0"/>
                <a:ea typeface="Cambria" panose="02040503050406030204" pitchFamily="18" charset="0"/>
              </a:rPr>
              <a:t>tên là I</a:t>
            </a:r>
            <a:r>
              <a:rPr lang="vi-VN" sz="2000" b="1" i="0">
                <a:solidFill>
                  <a:srgbClr val="000000"/>
                </a:solidFill>
                <a:effectLst/>
                <a:latin typeface="Cambria" panose="02040503050406030204" pitchFamily="18" charset="0"/>
                <a:ea typeface="Cambria" panose="02040503050406030204" pitchFamily="18" charset="0"/>
              </a:rPr>
              <a:t>2</a:t>
            </a:r>
            <a:r>
              <a:rPr lang="vi-VN" sz="2000" b="0" i="0">
                <a:solidFill>
                  <a:srgbClr val="000000"/>
                </a:solidFill>
                <a:effectLst/>
                <a:latin typeface="Cambria" panose="02040503050406030204" pitchFamily="18" charset="0"/>
                <a:ea typeface="Cambria" panose="02040503050406030204" pitchFamily="18" charset="0"/>
              </a:rPr>
              <a:t>C</a:t>
            </a:r>
            <a:r>
              <a:rPr lang="en-US" sz="2000" b="0" i="0">
                <a:solidFill>
                  <a:srgbClr val="000000"/>
                </a:solidFill>
                <a:effectLst/>
                <a:latin typeface="Cambria" panose="02040503050406030204" pitchFamily="18" charset="0"/>
                <a:ea typeface="Cambria" panose="02040503050406030204" pitchFamily="18" charset="0"/>
              </a:rPr>
              <a:t> (vd: MCU điều khiển các Module tích hợp)</a:t>
            </a:r>
            <a:br>
              <a:rPr lang="vi-VN" sz="1400"/>
            </a:br>
            <a:br>
              <a:rPr lang="vi-VN" sz="2000">
                <a:latin typeface="Cambria" panose="02040503050406030204" pitchFamily="18" charset="0"/>
                <a:ea typeface="Cambria" panose="02040503050406030204" pitchFamily="18" charset="0"/>
              </a:rPr>
            </a:br>
            <a:r>
              <a:rPr lang="vi-VN" sz="2000" b="0" i="0">
                <a:solidFill>
                  <a:srgbClr val="000000"/>
                </a:solidFill>
                <a:effectLst/>
                <a:latin typeface="Cambria" panose="02040503050406030204" pitchFamily="18" charset="0"/>
                <a:ea typeface="Cambria" panose="02040503050406030204" pitchFamily="18" charset="0"/>
              </a:rPr>
              <a:t>2C gồm hai đường là đường truyền dữ liệu nối tiếp SDA và đường truyền nhịp xung đồng hồ nối tiếp SCL</a:t>
            </a:r>
            <a:r>
              <a:rPr lang="vi-VN" sz="2000">
                <a:latin typeface="Cambria" panose="02040503050406030204" pitchFamily="18" charset="0"/>
                <a:ea typeface="Cambria" panose="02040503050406030204" pitchFamily="18" charset="0"/>
              </a:rPr>
              <a:t> </a:t>
            </a:r>
            <a:br>
              <a:rPr lang="vi-VN" sz="1400"/>
            </a:br>
            <a:endParaRPr lang="vi-VN" sz="2000" b="0">
              <a:solidFill>
                <a:schemeClr val="tx1"/>
              </a:solidFill>
              <a:latin typeface="Cambria" panose="02040503050406030204" pitchFamily="18" charset="0"/>
              <a:ea typeface="Cambria" panose="02040503050406030204" pitchFamily="18" charset="0"/>
            </a:endParaRPr>
          </a:p>
        </p:txBody>
      </p:sp>
      <p:sp>
        <p:nvSpPr>
          <p:cNvPr id="5" name="Date Placeholder 4">
            <a:extLst>
              <a:ext uri="{FF2B5EF4-FFF2-40B4-BE49-F238E27FC236}">
                <a16:creationId xmlns:a16="http://schemas.microsoft.com/office/drawing/2014/main" id="{53F5D261-EDEE-4B4A-8D66-84673A4EBAF5}"/>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37</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3345421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38</a:t>
            </a:fld>
            <a:endParaRPr lang="en-US" dirty="0"/>
          </a:p>
        </p:txBody>
      </p:sp>
      <p:pic>
        <p:nvPicPr>
          <p:cNvPr id="8198" name="Picture 6" descr="图片.png"/>
          <p:cNvPicPr>
            <a:picLocks noChangeAspect="1" noChangeArrowheads="1"/>
          </p:cNvPicPr>
          <p:nvPr/>
        </p:nvPicPr>
        <p:blipFill rotWithShape="1">
          <a:blip r:embed="rId3">
            <a:extLst>
              <a:ext uri="{28A0092B-C50C-407E-A947-70E740481C1C}">
                <a14:useLocalDpi xmlns:a14="http://schemas.microsoft.com/office/drawing/2010/main" val="0"/>
              </a:ext>
            </a:extLst>
          </a:blip>
          <a:srcRect l="3945" t="4414" r="4979"/>
          <a:stretch/>
        </p:blipFill>
        <p:spPr bwMode="auto">
          <a:xfrm>
            <a:off x="5022423" y="1981200"/>
            <a:ext cx="3486577" cy="26783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77403A33-8268-3A3B-73B2-CC4E47E2E2F3}"/>
              </a:ext>
            </a:extLst>
          </p:cNvPr>
          <p:cNvSpPr txBox="1">
            <a:spLocks/>
          </p:cNvSpPr>
          <p:nvPr/>
        </p:nvSpPr>
        <p:spPr>
          <a:xfrm>
            <a:off x="1201056" y="1295400"/>
            <a:ext cx="7333344" cy="1538883"/>
          </a:xfrm>
          <a:prstGeom prst="rect">
            <a:avLst/>
          </a:prstGeom>
        </p:spPr>
        <p:txBody>
          <a:bodyPr wrap="square" lIns="0" tIns="0" rIns="0" bIns="0">
            <a:spAutoFit/>
          </a:bodyPr>
          <a:lstStyle>
            <a:lvl1pPr marL="0">
              <a:defRPr sz="2600" b="1" i="0">
                <a:solidFill>
                  <a:srgbClr val="000066"/>
                </a:solidFill>
                <a:latin typeface="Cambria"/>
                <a:ea typeface="+mn-ea"/>
                <a:cs typeface="Cambr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200" kern="0">
                <a:solidFill>
                  <a:schemeClr val="tx1"/>
                </a:solidFill>
              </a:rPr>
              <a:t>Ngoại vi</a:t>
            </a:r>
          </a:p>
          <a:p>
            <a:pPr algn="l"/>
            <a:r>
              <a:rPr lang="en-US" sz="2000" kern="0">
                <a:solidFill>
                  <a:schemeClr val="tx1"/>
                </a:solidFill>
                <a:latin typeface="Cambria" panose="02040503050406030204" pitchFamily="18" charset="0"/>
              </a:rPr>
              <a:t>Giao diện nối tiếp I2C </a:t>
            </a:r>
            <a:r>
              <a:rPr lang="en-US" sz="2400" b="0" kern="0">
                <a:solidFill>
                  <a:schemeClr val="tx1"/>
                </a:solidFill>
                <a:latin typeface="Cambria" panose="02040503050406030204" pitchFamily="18" charset="0"/>
              </a:rPr>
              <a:t>(Inter – IC)</a:t>
            </a:r>
          </a:p>
          <a:p>
            <a:endParaRPr lang="en-US" sz="2000" b="0" kern="0">
              <a:solidFill>
                <a:srgbClr val="000000"/>
              </a:solidFill>
              <a:latin typeface="Cambria" panose="02040503050406030204" pitchFamily="18" charset="0"/>
              <a:ea typeface="Cambria" panose="02040503050406030204" pitchFamily="18" charset="0"/>
            </a:endParaRPr>
          </a:p>
          <a:p>
            <a:br>
              <a:rPr lang="vi-VN" sz="1400" kern="0"/>
            </a:br>
            <a:endParaRPr lang="vi-VN" sz="2000" b="0" kern="0">
              <a:solidFill>
                <a:schemeClr val="tx1"/>
              </a:solidFill>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5E4AF9BE-475B-B4ED-B29E-0DC4CE6CF7E6}"/>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7" name="Picture 2" descr="Giới thiệu chuẩn giao tiếp I2C - Blog Chia Sẻ Kiến Thức Và Đam Mê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56" y="3757087"/>
            <a:ext cx="4473997" cy="2595267"/>
          </a:xfrm>
          <a:prstGeom prst="rect">
            <a:avLst/>
          </a:prstGeom>
          <a:noFill/>
          <a:ln>
            <a:solidFill>
              <a:srgbClr val="0080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045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6" y="1295400"/>
            <a:ext cx="7333344" cy="1538883"/>
          </a:xfrm>
        </p:spPr>
        <p:txBody>
          <a:bodyPr>
            <a:normAutofit fontScale="92500" lnSpcReduction="10000"/>
          </a:bodyPr>
          <a:lstStyle/>
          <a:p>
            <a:r>
              <a:rPr lang="en-US" sz="2200">
                <a:solidFill>
                  <a:schemeClr val="tx1"/>
                </a:solidFill>
              </a:rPr>
              <a:t>Ngoại vi</a:t>
            </a:r>
          </a:p>
          <a:p>
            <a:pPr algn="l"/>
            <a:r>
              <a:rPr lang="en-US" sz="2000">
                <a:solidFill>
                  <a:schemeClr val="tx1"/>
                </a:solidFill>
                <a:latin typeface="Cambria" panose="02040503050406030204" pitchFamily="18" charset="0"/>
              </a:rPr>
              <a:t>Giao diện nối tiếp I2C </a:t>
            </a:r>
            <a:r>
              <a:rPr lang="en-US" sz="2400" b="0">
                <a:solidFill>
                  <a:schemeClr val="tx1"/>
                </a:solidFill>
                <a:latin typeface="Cambria" panose="02040503050406030204" pitchFamily="18" charset="0"/>
              </a:rPr>
              <a:t>(Inter – IC)</a:t>
            </a:r>
          </a:p>
          <a:p>
            <a:endParaRPr lang="en-US" sz="2000" b="0">
              <a:solidFill>
                <a:srgbClr val="000000"/>
              </a:solidFill>
              <a:latin typeface="Cambria" panose="02040503050406030204" pitchFamily="18" charset="0"/>
              <a:ea typeface="Cambria" panose="02040503050406030204" pitchFamily="18" charset="0"/>
            </a:endParaRPr>
          </a:p>
          <a:p>
            <a:br>
              <a:rPr lang="vi-VN" sz="1400"/>
            </a:br>
            <a:endParaRPr lang="vi-VN" sz="2000" b="0">
              <a:solidFill>
                <a:schemeClr val="tx1"/>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39</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6" name="Picture 5">
            <a:extLst>
              <a:ext uri="{FF2B5EF4-FFF2-40B4-BE49-F238E27FC236}">
                <a16:creationId xmlns:a16="http://schemas.microsoft.com/office/drawing/2014/main" id="{31E2A174-E58C-CF2B-C2BE-E804CEFE7982}"/>
              </a:ext>
            </a:extLst>
          </p:cNvPr>
          <p:cNvPicPr>
            <a:picLocks noChangeAspect="1"/>
          </p:cNvPicPr>
          <p:nvPr/>
        </p:nvPicPr>
        <p:blipFill rotWithShape="1">
          <a:blip r:embed="rId2"/>
          <a:srcRect r="2558"/>
          <a:stretch/>
        </p:blipFill>
        <p:spPr>
          <a:xfrm>
            <a:off x="1143000" y="2377082"/>
            <a:ext cx="4038600" cy="3185518"/>
          </a:xfrm>
          <a:prstGeom prst="rect">
            <a:avLst/>
          </a:prstGeom>
        </p:spPr>
      </p:pic>
      <p:pic>
        <p:nvPicPr>
          <p:cNvPr id="8" name="Picture 7">
            <a:extLst>
              <a:ext uri="{FF2B5EF4-FFF2-40B4-BE49-F238E27FC236}">
                <a16:creationId xmlns:a16="http://schemas.microsoft.com/office/drawing/2014/main" id="{B413B139-2FC8-EAA6-1C0E-BB0099DBBE52}"/>
              </a:ext>
            </a:extLst>
          </p:cNvPr>
          <p:cNvPicPr>
            <a:picLocks noChangeAspect="1"/>
          </p:cNvPicPr>
          <p:nvPr/>
        </p:nvPicPr>
        <p:blipFill>
          <a:blip r:embed="rId3"/>
          <a:stretch>
            <a:fillRect/>
          </a:stretch>
        </p:blipFill>
        <p:spPr>
          <a:xfrm>
            <a:off x="4724400" y="2209800"/>
            <a:ext cx="3355543" cy="1538883"/>
          </a:xfrm>
          <a:prstGeom prst="rect">
            <a:avLst/>
          </a:prstGeom>
        </p:spPr>
      </p:pic>
      <p:sp>
        <p:nvSpPr>
          <p:cNvPr id="10" name="TextBox 9">
            <a:extLst>
              <a:ext uri="{FF2B5EF4-FFF2-40B4-BE49-F238E27FC236}">
                <a16:creationId xmlns:a16="http://schemas.microsoft.com/office/drawing/2014/main" id="{1896A27F-5D06-C505-FD73-B7D486B38803}"/>
              </a:ext>
            </a:extLst>
          </p:cNvPr>
          <p:cNvSpPr txBox="1"/>
          <p:nvPr/>
        </p:nvSpPr>
        <p:spPr>
          <a:xfrm>
            <a:off x="1066800" y="5638800"/>
            <a:ext cx="7165543" cy="369332"/>
          </a:xfrm>
          <a:prstGeom prst="rect">
            <a:avLst/>
          </a:prstGeom>
          <a:noFill/>
        </p:spPr>
        <p:txBody>
          <a:bodyPr wrap="square">
            <a:spAutoFit/>
          </a:bodyPr>
          <a:lstStyle/>
          <a:p>
            <a:r>
              <a:rPr lang="en-US" sz="1800">
                <a:latin typeface="Cambria" panose="02040503050406030204" pitchFamily="18" charset="0"/>
                <a:ea typeface="Cambria" panose="02040503050406030204" pitchFamily="18" charset="0"/>
              </a:rPr>
              <a:t>Mạch tích hợp I2C hỗ trợ MCU điều khiển liên thông màn LCD</a:t>
            </a:r>
            <a:endParaRPr lang="en-US"/>
          </a:p>
        </p:txBody>
      </p:sp>
    </p:spTree>
    <p:extLst>
      <p:ext uri="{BB962C8B-B14F-4D97-AF65-F5344CB8AC3E}">
        <p14:creationId xmlns:p14="http://schemas.microsoft.com/office/powerpoint/2010/main" val="331810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19200" y="1295400"/>
            <a:ext cx="6934200" cy="702115"/>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i="1" spc="-5">
                <a:latin typeface="Cambria"/>
                <a:cs typeface="Cambria"/>
              </a:rPr>
              <a:t>Phân biệt giữa </a:t>
            </a:r>
            <a:r>
              <a:rPr lang="en-US" sz="2000" b="1" i="1" spc="-5">
                <a:latin typeface="Cambria"/>
                <a:cs typeface="Cambria"/>
              </a:rPr>
              <a:t>vi điều khiển </a:t>
            </a:r>
            <a:r>
              <a:rPr lang="en-US" sz="2000" i="1" spc="-5">
                <a:latin typeface="Cambria"/>
                <a:cs typeface="Cambria"/>
              </a:rPr>
              <a:t>và </a:t>
            </a:r>
            <a:r>
              <a:rPr lang="en-US" sz="2000" b="1" i="1" spc="-5">
                <a:latin typeface="Cambria"/>
                <a:cs typeface="Cambria"/>
              </a:rPr>
              <a:t>vi xử lý?</a:t>
            </a:r>
          </a:p>
          <a:p>
            <a:pPr marL="12700" marR="5080">
              <a:lnSpc>
                <a:spcPct val="100000"/>
              </a:lnSpc>
              <a:spcBef>
                <a:spcPts val="95"/>
              </a:spcBef>
              <a:tabLst>
                <a:tab pos="354965" algn="l"/>
                <a:tab pos="355600" algn="l"/>
              </a:tabLst>
            </a:pPr>
            <a:endParaRPr lang="en-US" sz="2400" i="1" spc="-5">
              <a:solidFill>
                <a:srgbClr val="000066"/>
              </a:solidFill>
              <a:latin typeface="Cambria"/>
              <a:cs typeface="Cambria"/>
            </a:endParaRP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4</a:t>
            </a:fld>
            <a:endParaRPr sz="1400">
              <a:latin typeface="Microsoft Sans Serif"/>
              <a:cs typeface="Microsoft Sans Serif"/>
            </a:endParaRPr>
          </a:p>
        </p:txBody>
      </p:sp>
      <p:sp>
        <p:nvSpPr>
          <p:cNvPr id="2" name="TextBox 1">
            <a:extLst>
              <a:ext uri="{FF2B5EF4-FFF2-40B4-BE49-F238E27FC236}">
                <a16:creationId xmlns:a16="http://schemas.microsoft.com/office/drawing/2014/main" id="{9BD3FE92-D56A-3037-9727-2C533C28A5CD}"/>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1. Microcontrollers vs Microprocessors?</a:t>
            </a:r>
            <a:endParaRPr lang="en-US" sz="1800" b="1">
              <a:latin typeface="Cambria"/>
              <a:cs typeface="Cambria"/>
            </a:endParaRPr>
          </a:p>
        </p:txBody>
      </p:sp>
      <p:pic>
        <p:nvPicPr>
          <p:cNvPr id="8" name="Picture 7">
            <a:extLst>
              <a:ext uri="{FF2B5EF4-FFF2-40B4-BE49-F238E27FC236}">
                <a16:creationId xmlns:a16="http://schemas.microsoft.com/office/drawing/2014/main" id="{68D90578-4A4D-3081-6958-CE642854178F}"/>
              </a:ext>
            </a:extLst>
          </p:cNvPr>
          <p:cNvPicPr>
            <a:picLocks noChangeAspect="1"/>
          </p:cNvPicPr>
          <p:nvPr/>
        </p:nvPicPr>
        <p:blipFill>
          <a:blip r:embed="rId2"/>
          <a:stretch>
            <a:fillRect/>
          </a:stretch>
        </p:blipFill>
        <p:spPr>
          <a:xfrm>
            <a:off x="1219200" y="1997515"/>
            <a:ext cx="6934200" cy="3451372"/>
          </a:xfrm>
          <a:prstGeom prst="rect">
            <a:avLst/>
          </a:prstGeom>
        </p:spPr>
      </p:pic>
    </p:spTree>
    <p:extLst>
      <p:ext uri="{BB962C8B-B14F-4D97-AF65-F5344CB8AC3E}">
        <p14:creationId xmlns:p14="http://schemas.microsoft.com/office/powerpoint/2010/main" val="3946932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7" y="1295400"/>
            <a:ext cx="6741886" cy="4308872"/>
          </a:xfrm>
        </p:spPr>
        <p:txBody>
          <a:bodyPr>
            <a:normAutofit fontScale="92500" lnSpcReduction="10000"/>
          </a:bodyPr>
          <a:lstStyle/>
          <a:p>
            <a:r>
              <a:rPr lang="en-US" sz="2000">
                <a:solidFill>
                  <a:schemeClr val="tx1"/>
                </a:solidFill>
                <a:latin typeface="Cambria" panose="02040503050406030204" pitchFamily="18" charset="0"/>
                <a:ea typeface="Cambria" panose="02040503050406030204" pitchFamily="18" charset="0"/>
              </a:rPr>
              <a:t>SPI (Serial Peripheral Interface)</a:t>
            </a:r>
          </a:p>
          <a:p>
            <a:r>
              <a:rPr lang="vi-VN" sz="2000" b="0">
                <a:solidFill>
                  <a:schemeClr val="tx1"/>
                </a:solidFill>
                <a:latin typeface="Cambria" panose="02040503050406030204" pitchFamily="18" charset="0"/>
                <a:ea typeface="Cambria" panose="02040503050406030204" pitchFamily="18" charset="0"/>
              </a:rPr>
              <a:t>SPI là một giao diện cổng nối tiếp đồng bộ ba dây cho phép kết nối truyền thông nhiều</a:t>
            </a:r>
            <a:r>
              <a:rPr lang="en-US" sz="2000" b="0">
                <a:solidFill>
                  <a:schemeClr val="tx1"/>
                </a:solidFill>
                <a:latin typeface="Cambria" panose="02040503050406030204" pitchFamily="18" charset="0"/>
                <a:ea typeface="Cambria" panose="02040503050406030204" pitchFamily="18" charset="0"/>
              </a:rPr>
              <a:t> MCU</a:t>
            </a:r>
            <a:r>
              <a:rPr lang="vi-VN" sz="2000" b="0">
                <a:solidFill>
                  <a:schemeClr val="tx1"/>
                </a:solidFill>
                <a:latin typeface="Cambria" panose="02040503050406030204" pitchFamily="18" charset="0"/>
                <a:ea typeface="Cambria" panose="02040503050406030204" pitchFamily="18" charset="0"/>
              </a:rPr>
              <a:t> được phát triển bởi Motorola</a:t>
            </a:r>
            <a:r>
              <a:rPr lang="en-US" sz="2000" b="0">
                <a:solidFill>
                  <a:schemeClr val="tx1"/>
                </a:solidFill>
                <a:latin typeface="Cambria" panose="02040503050406030204" pitchFamily="18" charset="0"/>
                <a:ea typeface="Cambria" panose="02040503050406030204" pitchFamily="18" charset="0"/>
              </a:rPr>
              <a:t>.</a:t>
            </a:r>
          </a:p>
          <a:p>
            <a:endParaRPr lang="en-US" sz="2000" b="0">
              <a:solidFill>
                <a:schemeClr val="tx1"/>
              </a:solidFill>
              <a:latin typeface="Cambria" panose="02040503050406030204" pitchFamily="18" charset="0"/>
              <a:ea typeface="Cambria" panose="02040503050406030204" pitchFamily="18" charset="0"/>
            </a:endParaRPr>
          </a:p>
          <a:p>
            <a:r>
              <a:rPr lang="vi-VN" sz="2000" b="0">
                <a:solidFill>
                  <a:schemeClr val="tx1"/>
                </a:solidFill>
                <a:latin typeface="Cambria" panose="02040503050406030204" pitchFamily="18" charset="0"/>
                <a:ea typeface="Cambria" panose="02040503050406030204" pitchFamily="18" charset="0"/>
              </a:rPr>
              <a:t>Trong cấu hình mạng kết nối truyền th</a:t>
            </a:r>
            <a:r>
              <a:rPr lang="en-US" sz="2000" b="0">
                <a:solidFill>
                  <a:schemeClr val="tx1"/>
                </a:solidFill>
                <a:latin typeface="Cambria" panose="02040503050406030204" pitchFamily="18" charset="0"/>
                <a:ea typeface="Cambria" panose="02040503050406030204" pitchFamily="18" charset="0"/>
              </a:rPr>
              <a:t>ô</a:t>
            </a:r>
            <a:r>
              <a:rPr lang="vi-VN" sz="2000" b="0">
                <a:solidFill>
                  <a:schemeClr val="tx1"/>
                </a:solidFill>
                <a:latin typeface="Cambria" panose="02040503050406030204" pitchFamily="18" charset="0"/>
                <a:ea typeface="Cambria" panose="02040503050406030204" pitchFamily="18" charset="0"/>
              </a:rPr>
              <a:t>ng này phải</a:t>
            </a:r>
            <a:r>
              <a:rPr lang="en-US" sz="2000" b="0">
                <a:solidFill>
                  <a:schemeClr val="tx1"/>
                </a:solidFill>
                <a:latin typeface="Cambria" panose="02040503050406030204" pitchFamily="18" charset="0"/>
                <a:ea typeface="Cambria" panose="02040503050406030204" pitchFamily="18" charset="0"/>
              </a:rPr>
              <a:t> </a:t>
            </a:r>
            <a:r>
              <a:rPr lang="vi-VN" sz="2000" b="0">
                <a:solidFill>
                  <a:schemeClr val="tx1"/>
                </a:solidFill>
                <a:latin typeface="Cambria" panose="02040503050406030204" pitchFamily="18" charset="0"/>
                <a:ea typeface="Cambria" panose="02040503050406030204" pitchFamily="18" charset="0"/>
              </a:rPr>
              <a:t>có một </a:t>
            </a:r>
            <a:r>
              <a:rPr lang="en-US" sz="2000" b="0">
                <a:solidFill>
                  <a:schemeClr val="tx1"/>
                </a:solidFill>
                <a:latin typeface="Cambria" panose="02040503050406030204" pitchFamily="18" charset="0"/>
                <a:ea typeface="Cambria" panose="02040503050406030204" pitchFamily="18" charset="0"/>
              </a:rPr>
              <a:t>MCU</a:t>
            </a:r>
            <a:r>
              <a:rPr lang="vi-VN" sz="2000" b="0">
                <a:solidFill>
                  <a:schemeClr val="tx1"/>
                </a:solidFill>
                <a:latin typeface="Cambria" panose="02040503050406030204" pitchFamily="18" charset="0"/>
                <a:ea typeface="Cambria" panose="02040503050406030204" pitchFamily="18" charset="0"/>
              </a:rPr>
              <a:t> giữ vai trò là Chủ (Master) và các </a:t>
            </a:r>
            <a:r>
              <a:rPr lang="en-US" sz="2000" b="0">
                <a:solidFill>
                  <a:schemeClr val="tx1"/>
                </a:solidFill>
                <a:latin typeface="Cambria" panose="02040503050406030204" pitchFamily="18" charset="0"/>
                <a:ea typeface="Cambria" panose="02040503050406030204" pitchFamily="18" charset="0"/>
              </a:rPr>
              <a:t>MCU</a:t>
            </a:r>
            <a:r>
              <a:rPr lang="vi-VN" sz="2000" b="0">
                <a:solidFill>
                  <a:schemeClr val="tx1"/>
                </a:solidFill>
                <a:latin typeface="Cambria" panose="02040503050406030204" pitchFamily="18" charset="0"/>
                <a:ea typeface="Cambria" panose="02040503050406030204" pitchFamily="18" charset="0"/>
              </a:rPr>
              <a:t> còn lại có thể hoặc là Chủ hoặc là</a:t>
            </a:r>
            <a:r>
              <a:rPr lang="en-US" sz="2000" b="0">
                <a:solidFill>
                  <a:schemeClr val="tx1"/>
                </a:solidFill>
                <a:latin typeface="Cambria" panose="02040503050406030204" pitchFamily="18" charset="0"/>
                <a:ea typeface="Cambria" panose="02040503050406030204" pitchFamily="18" charset="0"/>
              </a:rPr>
              <a:t> </a:t>
            </a:r>
            <a:r>
              <a:rPr lang="vi-VN" sz="2000" b="0">
                <a:solidFill>
                  <a:schemeClr val="tx1"/>
                </a:solidFill>
                <a:latin typeface="Cambria" panose="02040503050406030204" pitchFamily="18" charset="0"/>
                <a:ea typeface="Cambria" panose="02040503050406030204" pitchFamily="18" charset="0"/>
              </a:rPr>
              <a:t>Tớ</a:t>
            </a:r>
            <a:r>
              <a:rPr lang="en-US" sz="2000" b="0">
                <a:solidFill>
                  <a:schemeClr val="tx1"/>
                </a:solidFill>
                <a:latin typeface="Cambria" panose="02040503050406030204" pitchFamily="18" charset="0"/>
                <a:ea typeface="Cambria" panose="02040503050406030204" pitchFamily="18" charset="0"/>
              </a:rPr>
              <a:t> (Slave)</a:t>
            </a:r>
            <a:r>
              <a:rPr lang="vi-VN" sz="2000" b="0">
                <a:solidFill>
                  <a:schemeClr val="tx1"/>
                </a:solidFill>
                <a:latin typeface="Cambria" panose="02040503050406030204" pitchFamily="18" charset="0"/>
                <a:ea typeface="Cambria" panose="02040503050406030204" pitchFamily="18" charset="0"/>
              </a:rPr>
              <a:t>. </a:t>
            </a:r>
            <a:endParaRPr lang="en-US" sz="2000" b="0">
              <a:solidFill>
                <a:schemeClr val="tx1"/>
              </a:solidFill>
              <a:latin typeface="Cambria" panose="02040503050406030204" pitchFamily="18" charset="0"/>
              <a:ea typeface="Cambria" panose="02040503050406030204" pitchFamily="18" charset="0"/>
            </a:endParaRPr>
          </a:p>
          <a:p>
            <a:endParaRPr lang="en-US" sz="2000" b="0">
              <a:solidFill>
                <a:schemeClr val="tx1"/>
              </a:solidFill>
              <a:latin typeface="Cambria" panose="02040503050406030204" pitchFamily="18" charset="0"/>
              <a:ea typeface="Cambria" panose="02040503050406030204" pitchFamily="18" charset="0"/>
            </a:endParaRPr>
          </a:p>
          <a:p>
            <a:r>
              <a:rPr lang="vi-VN" sz="2000" b="0">
                <a:solidFill>
                  <a:schemeClr val="tx1"/>
                </a:solidFill>
                <a:latin typeface="Cambria" panose="02040503050406030204" pitchFamily="18" charset="0"/>
                <a:ea typeface="Cambria" panose="02040503050406030204" pitchFamily="18" charset="0"/>
              </a:rPr>
              <a:t>SPI </a:t>
            </a:r>
            <a:r>
              <a:rPr lang="en-US" sz="2000" b="0">
                <a:solidFill>
                  <a:schemeClr val="tx1"/>
                </a:solidFill>
                <a:latin typeface="Cambria" panose="02040503050406030204" pitchFamily="18" charset="0"/>
                <a:ea typeface="Cambria" panose="02040503050406030204" pitchFamily="18" charset="0"/>
              </a:rPr>
              <a:t>c</a:t>
            </a:r>
            <a:r>
              <a:rPr lang="vi-VN" sz="2000" b="0">
                <a:solidFill>
                  <a:schemeClr val="tx1"/>
                </a:solidFill>
                <a:latin typeface="Cambria" panose="02040503050406030204" pitchFamily="18" charset="0"/>
                <a:ea typeface="Cambria" panose="02040503050406030204" pitchFamily="18" charset="0"/>
              </a:rPr>
              <a:t>ó bốn chân cơ bản cần thiết để thực thi</a:t>
            </a:r>
            <a:r>
              <a:rPr lang="en-US" sz="2000" b="0">
                <a:solidFill>
                  <a:schemeClr val="tx1"/>
                </a:solidFill>
                <a:latin typeface="Cambria" panose="02040503050406030204" pitchFamily="18" charset="0"/>
                <a:ea typeface="Cambria" panose="02040503050406030204" pitchFamily="18" charset="0"/>
              </a:rPr>
              <a:t> </a:t>
            </a:r>
            <a:r>
              <a:rPr lang="vi-VN" sz="2000" b="0">
                <a:solidFill>
                  <a:schemeClr val="tx1"/>
                </a:solidFill>
                <a:latin typeface="Cambria" panose="02040503050406030204" pitchFamily="18" charset="0"/>
                <a:ea typeface="Cambria" panose="02040503050406030204" pitchFamily="18" charset="0"/>
              </a:rPr>
              <a:t>chuẩn giao diện truyền thông này:</a:t>
            </a:r>
            <a:endParaRPr lang="en-US" sz="2000" b="0">
              <a:solidFill>
                <a:schemeClr val="tx1"/>
              </a:solidFill>
              <a:latin typeface="Cambria" panose="02040503050406030204" pitchFamily="18" charset="0"/>
              <a:ea typeface="Cambria" panose="02040503050406030204" pitchFamily="18" charset="0"/>
            </a:endParaRPr>
          </a:p>
          <a:p>
            <a:pPr marL="800100" lvl="1" indent="-342900">
              <a:buFont typeface="Wingdings" panose="05000000000000000000" pitchFamily="2" charset="2"/>
              <a:buChar char="§"/>
            </a:pPr>
            <a:r>
              <a:rPr lang="en-US" sz="2000" b="0">
                <a:solidFill>
                  <a:schemeClr val="tx1"/>
                </a:solidFill>
                <a:latin typeface="Cambria" panose="02040503050406030204" pitchFamily="18" charset="0"/>
                <a:ea typeface="Cambria" panose="02040503050406030204" pitchFamily="18" charset="0"/>
              </a:rPr>
              <a:t>Dữ liệu ra MOSI (Master Output – Slave Input)</a:t>
            </a:r>
          </a:p>
          <a:p>
            <a:pPr marL="800100" lvl="1" indent="-342900">
              <a:buFont typeface="Wingdings" panose="05000000000000000000" pitchFamily="2" charset="2"/>
              <a:buChar char="§"/>
            </a:pPr>
            <a:r>
              <a:rPr lang="en-US" sz="2000" b="0">
                <a:solidFill>
                  <a:schemeClr val="tx1"/>
                </a:solidFill>
                <a:latin typeface="Cambria" panose="02040503050406030204" pitchFamily="18" charset="0"/>
                <a:ea typeface="Cambria" panose="02040503050406030204" pitchFamily="18" charset="0"/>
              </a:rPr>
              <a:t>Dữ liệu vào MISO (Master Input – Slave Output)</a:t>
            </a:r>
          </a:p>
          <a:p>
            <a:pPr marL="800100" lvl="1" indent="-342900">
              <a:buFont typeface="Wingdings" panose="05000000000000000000" pitchFamily="2" charset="2"/>
              <a:buChar char="§"/>
            </a:pPr>
            <a:r>
              <a:rPr lang="en-US" sz="2000" b="0">
                <a:solidFill>
                  <a:schemeClr val="tx1"/>
                </a:solidFill>
                <a:latin typeface="Cambria" panose="02040503050406030204" pitchFamily="18" charset="0"/>
                <a:ea typeface="Cambria" panose="02040503050406030204" pitchFamily="18" charset="0"/>
              </a:rPr>
              <a:t>Nhịp xung chuẩn SCLK (Serial Clock)</a:t>
            </a:r>
          </a:p>
          <a:p>
            <a:pPr marL="800100" lvl="1" indent="-342900">
              <a:buFont typeface="Wingdings" panose="05000000000000000000" pitchFamily="2" charset="2"/>
              <a:buChar char="§"/>
            </a:pPr>
            <a:r>
              <a:rPr lang="en-US" sz="2000" b="0">
                <a:solidFill>
                  <a:schemeClr val="tx1"/>
                </a:solidFill>
                <a:latin typeface="Cambria" panose="02040503050406030204" pitchFamily="18" charset="0"/>
                <a:ea typeface="Cambria" panose="02040503050406030204" pitchFamily="18" charset="0"/>
              </a:rPr>
              <a:t>Lựa chọn thành phần tớ SS (Slave Select)</a:t>
            </a:r>
          </a:p>
        </p:txBody>
      </p:sp>
      <p:sp>
        <p:nvSpPr>
          <p:cNvPr id="5" name="Date Placeholder 4">
            <a:extLst>
              <a:ext uri="{FF2B5EF4-FFF2-40B4-BE49-F238E27FC236}">
                <a16:creationId xmlns:a16="http://schemas.microsoft.com/office/drawing/2014/main" id="{53F5D261-EDEE-4B4A-8D66-84673A4EBAF5}"/>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40</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2973531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7" y="1295400"/>
            <a:ext cx="6741886" cy="307777"/>
          </a:xfrm>
        </p:spPr>
        <p:txBody>
          <a:bodyPr>
            <a:normAutofit fontScale="92500" lnSpcReduction="20000"/>
          </a:bodyPr>
          <a:lstStyle/>
          <a:p>
            <a:r>
              <a:rPr lang="en-US" sz="2000">
                <a:solidFill>
                  <a:schemeClr val="tx1"/>
                </a:solidFill>
                <a:latin typeface="Cambria" panose="02040503050406030204" pitchFamily="18" charset="0"/>
                <a:ea typeface="Cambria" panose="02040503050406030204" pitchFamily="18" charset="0"/>
              </a:rPr>
              <a:t>SPI (Serial Peripheral Interface)</a:t>
            </a:r>
          </a:p>
        </p:txBody>
      </p:sp>
      <p:sp>
        <p:nvSpPr>
          <p:cNvPr id="5" name="Date Placeholder 4">
            <a:extLst>
              <a:ext uri="{FF2B5EF4-FFF2-40B4-BE49-F238E27FC236}">
                <a16:creationId xmlns:a16="http://schemas.microsoft.com/office/drawing/2014/main" id="{53F5D261-EDEE-4B4A-8D66-84673A4EBAF5}"/>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41</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8" name="Picture 7">
            <a:extLst>
              <a:ext uri="{FF2B5EF4-FFF2-40B4-BE49-F238E27FC236}">
                <a16:creationId xmlns:a16="http://schemas.microsoft.com/office/drawing/2014/main" id="{C6869B3E-4DF8-CE8F-4FDE-397440C2F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43" y="1752600"/>
            <a:ext cx="6382657" cy="3876507"/>
          </a:xfrm>
          <a:prstGeom prst="rect">
            <a:avLst/>
          </a:prstGeom>
        </p:spPr>
      </p:pic>
    </p:spTree>
    <p:extLst>
      <p:ext uri="{BB962C8B-B14F-4D97-AF65-F5344CB8AC3E}">
        <p14:creationId xmlns:p14="http://schemas.microsoft.com/office/powerpoint/2010/main" val="3656093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6" y="1295400"/>
            <a:ext cx="7333343" cy="1231106"/>
          </a:xfrm>
        </p:spPr>
        <p:txBody>
          <a:bodyPr>
            <a:normAutofit fontScale="92500" lnSpcReduction="10000"/>
          </a:bodyPr>
          <a:lstStyle/>
          <a:p>
            <a:r>
              <a:rPr lang="en-US" sz="2000">
                <a:solidFill>
                  <a:schemeClr val="tx1"/>
                </a:solidFill>
                <a:latin typeface="Cambria" panose="02040503050406030204" pitchFamily="18" charset="0"/>
                <a:ea typeface="Cambria" panose="02040503050406030204" pitchFamily="18" charset="0"/>
              </a:rPr>
              <a:t>SPI (Serial Peripheral Interface)</a:t>
            </a:r>
          </a:p>
          <a:p>
            <a:endParaRPr lang="en-US" sz="2000">
              <a:solidFill>
                <a:schemeClr val="tx1"/>
              </a:solidFill>
              <a:latin typeface="Cambria" panose="02040503050406030204" pitchFamily="18" charset="0"/>
              <a:ea typeface="Cambria" panose="02040503050406030204" pitchFamily="18" charset="0"/>
            </a:endParaRPr>
          </a:p>
          <a:p>
            <a:r>
              <a:rPr lang="en-US" sz="2000" b="0">
                <a:solidFill>
                  <a:schemeClr val="tx1"/>
                </a:solidFill>
                <a:latin typeface="Cambria" panose="02040503050406030204" pitchFamily="18" charset="0"/>
                <a:ea typeface="Cambria" panose="02040503050406030204" pitchFamily="18" charset="0"/>
              </a:rPr>
              <a:t>Ứng dụng kết nối nhiều ESP32 (Master) -&gt; Arduino (Slave): Master gửi tin nhắn “Hello” và Slave xuất tin nhắn lên màn hình LCD. </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42</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6" name="Picture 5">
            <a:extLst>
              <a:ext uri="{FF2B5EF4-FFF2-40B4-BE49-F238E27FC236}">
                <a16:creationId xmlns:a16="http://schemas.microsoft.com/office/drawing/2014/main" id="{83F6B053-BCC8-64EA-51BB-25C9AC4C55C7}"/>
              </a:ext>
            </a:extLst>
          </p:cNvPr>
          <p:cNvPicPr>
            <a:picLocks noChangeAspect="1"/>
          </p:cNvPicPr>
          <p:nvPr/>
        </p:nvPicPr>
        <p:blipFill>
          <a:blip r:embed="rId2"/>
          <a:stretch>
            <a:fillRect/>
          </a:stretch>
        </p:blipFill>
        <p:spPr>
          <a:xfrm>
            <a:off x="1066800" y="2526506"/>
            <a:ext cx="5334000" cy="3467835"/>
          </a:xfrm>
          <a:prstGeom prst="rect">
            <a:avLst/>
          </a:prstGeom>
        </p:spPr>
      </p:pic>
      <p:sp>
        <p:nvSpPr>
          <p:cNvPr id="9" name="TextBox 8">
            <a:extLst>
              <a:ext uri="{FF2B5EF4-FFF2-40B4-BE49-F238E27FC236}">
                <a16:creationId xmlns:a16="http://schemas.microsoft.com/office/drawing/2014/main" id="{58AEB1D8-DE10-2DE2-79BC-6B029A45BC3B}"/>
              </a:ext>
            </a:extLst>
          </p:cNvPr>
          <p:cNvSpPr txBox="1"/>
          <p:nvPr/>
        </p:nvSpPr>
        <p:spPr>
          <a:xfrm>
            <a:off x="1066800" y="6107668"/>
            <a:ext cx="7620000" cy="369332"/>
          </a:xfrm>
          <a:prstGeom prst="rect">
            <a:avLst/>
          </a:prstGeom>
          <a:noFill/>
        </p:spPr>
        <p:txBody>
          <a:bodyPr wrap="square">
            <a:spAutoFit/>
          </a:bodyPr>
          <a:lstStyle/>
          <a:p>
            <a:r>
              <a:rPr lang="en-US"/>
              <a:t>https://www.electronicwings.com/nodemcu/nodemcu-spi-with-arduino-ide</a:t>
            </a:r>
          </a:p>
        </p:txBody>
      </p:sp>
    </p:spTree>
    <p:extLst>
      <p:ext uri="{BB962C8B-B14F-4D97-AF65-F5344CB8AC3E}">
        <p14:creationId xmlns:p14="http://schemas.microsoft.com/office/powerpoint/2010/main" val="2249425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973017"/>
            <a:ext cx="9144000" cy="426860"/>
          </a:xfrm>
        </p:spPr>
        <p:txBody>
          <a:bodyPr>
            <a:normAutofit/>
          </a:bodyPr>
          <a:lstStyle/>
          <a:p>
            <a:r>
              <a:rPr lang="en-US" sz="2000">
                <a:solidFill>
                  <a:schemeClr val="tx1"/>
                </a:solidFill>
              </a:rPr>
              <a:t>Cổng GPIO  (– General Purpose Input Output)</a:t>
            </a:r>
          </a:p>
        </p:txBody>
      </p:sp>
      <p:sp>
        <p:nvSpPr>
          <p:cNvPr id="3" name="Content Placeholder 2"/>
          <p:cNvSpPr>
            <a:spLocks noGrp="1"/>
          </p:cNvSpPr>
          <p:nvPr>
            <p:ph idx="1"/>
          </p:nvPr>
        </p:nvSpPr>
        <p:spPr>
          <a:xfrm>
            <a:off x="1219200" y="1447800"/>
            <a:ext cx="7486374" cy="1538883"/>
          </a:xfrm>
        </p:spPr>
        <p:txBody>
          <a:bodyPr>
            <a:normAutofit fontScale="92500" lnSpcReduction="10000"/>
          </a:bodyPr>
          <a:lstStyle/>
          <a:p>
            <a:r>
              <a:rPr lang="en-US" sz="2000" b="0">
                <a:solidFill>
                  <a:schemeClr val="tx1"/>
                </a:solidFill>
                <a:latin typeface="Cambria" panose="02040503050406030204" pitchFamily="18" charset="0"/>
                <a:ea typeface="Cambria" panose="02040503050406030204" pitchFamily="18" charset="0"/>
              </a:rPr>
              <a:t>Là các chân cơ bản, thường có số lượng nhiều trên các Board nhúng, là 1 chân tín hiệu số có thể được cấu hình thành 1 trong 3 trạng thái.</a:t>
            </a:r>
          </a:p>
          <a:p>
            <a:pPr lvl="1"/>
            <a:r>
              <a:rPr lang="en-US" sz="2000" b="1">
                <a:solidFill>
                  <a:schemeClr val="tx1"/>
                </a:solidFill>
                <a:latin typeface="Cambria" panose="02040503050406030204" pitchFamily="18" charset="0"/>
                <a:ea typeface="Cambria" panose="02040503050406030204" pitchFamily="18" charset="0"/>
              </a:rPr>
              <a:t>Ngõ vào: </a:t>
            </a:r>
            <a:r>
              <a:rPr lang="en-US" sz="2000">
                <a:solidFill>
                  <a:schemeClr val="tx1"/>
                </a:solidFill>
                <a:latin typeface="Cambria" panose="02040503050406030204" pitchFamily="18" charset="0"/>
                <a:ea typeface="Cambria" panose="02040503050406030204" pitchFamily="18" charset="0"/>
              </a:rPr>
              <a:t>Nhận các tín hiệu Analog/Digital</a:t>
            </a:r>
          </a:p>
          <a:p>
            <a:pPr lvl="1"/>
            <a:r>
              <a:rPr lang="en-US" sz="2000" b="1">
                <a:solidFill>
                  <a:schemeClr val="tx1"/>
                </a:solidFill>
                <a:latin typeface="Cambria" panose="02040503050406030204" pitchFamily="18" charset="0"/>
                <a:ea typeface="Cambria" panose="02040503050406030204" pitchFamily="18" charset="0"/>
              </a:rPr>
              <a:t>Ngõ ra: </a:t>
            </a:r>
            <a:r>
              <a:rPr lang="en-US" sz="2000">
                <a:solidFill>
                  <a:schemeClr val="tx1"/>
                </a:solidFill>
                <a:latin typeface="Cambria" panose="02040503050406030204" pitchFamily="18" charset="0"/>
                <a:ea typeface="Cambria" panose="02040503050406030204" pitchFamily="18" charset="0"/>
              </a:rPr>
              <a:t>Xuất tín hiệu, tín hiệu điều khiển</a:t>
            </a:r>
          </a:p>
          <a:p>
            <a:pPr lvl="1"/>
            <a:r>
              <a:rPr lang="en-US" sz="2000" b="1">
                <a:solidFill>
                  <a:schemeClr val="tx1"/>
                </a:solidFill>
                <a:latin typeface="Cambria" panose="02040503050406030204" pitchFamily="18" charset="0"/>
                <a:ea typeface="Cambria" panose="02040503050406030204" pitchFamily="18" charset="0"/>
              </a:rPr>
              <a:t>Ngõ cách ly </a:t>
            </a:r>
            <a:r>
              <a:rPr lang="en-US" sz="2000">
                <a:solidFill>
                  <a:schemeClr val="tx1"/>
                </a:solidFill>
                <a:latin typeface="Cambria" panose="02040503050406030204" pitchFamily="18" charset="0"/>
                <a:ea typeface="Cambria" panose="02040503050406030204" pitchFamily="18" charset="0"/>
              </a:rPr>
              <a:t>(trạng thái tổng trở cao): ex: Swith button</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43</a:t>
            </a:fld>
            <a:endParaRPr lang="en-US" dirty="0"/>
          </a:p>
        </p:txBody>
      </p:sp>
      <p:pic>
        <p:nvPicPr>
          <p:cNvPr id="5" name="Picture 4" descr="The Pi4J Project -">
            <a:extLst>
              <a:ext uri="{FF2B5EF4-FFF2-40B4-BE49-F238E27FC236}">
                <a16:creationId xmlns:a16="http://schemas.microsoft.com/office/drawing/2014/main" id="{79B11542-8A10-4420-AB59-3B3880500F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8544" y="3110265"/>
            <a:ext cx="3420646" cy="29857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Pi4J Project – Listener Example">
            <a:extLst>
              <a:ext uri="{FF2B5EF4-FFF2-40B4-BE49-F238E27FC236}">
                <a16:creationId xmlns:a16="http://schemas.microsoft.com/office/drawing/2014/main" id="{DE3B3BAE-9767-4C05-ADE0-A301605E81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789" y="3015361"/>
            <a:ext cx="3380011" cy="30806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782001-DE09-4A17-A57E-B5FAACAF5280}"/>
              </a:ext>
            </a:extLst>
          </p:cNvPr>
          <p:cNvSpPr txBox="1"/>
          <p:nvPr/>
        </p:nvSpPr>
        <p:spPr>
          <a:xfrm>
            <a:off x="1933997" y="6056268"/>
            <a:ext cx="2342271" cy="300082"/>
          </a:xfrm>
          <a:prstGeom prst="rect">
            <a:avLst/>
          </a:prstGeom>
          <a:noFill/>
        </p:spPr>
        <p:txBody>
          <a:bodyPr wrap="square" rtlCol="0">
            <a:spAutoFit/>
          </a:bodyPr>
          <a:lstStyle/>
          <a:p>
            <a:r>
              <a:rPr lang="en-US" sz="1350">
                <a:latin typeface="Cambria" panose="02040503050406030204" pitchFamily="18" charset="0"/>
                <a:ea typeface="Cambria" panose="02040503050406030204" pitchFamily="18" charset="0"/>
              </a:rPr>
              <a:t>Ví dụ: Đọc trạng thái nút bấm</a:t>
            </a:r>
            <a:endParaRPr lang="vi-VN" sz="1350">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66FD3CF6-D446-45D9-8A5B-20D174022F51}"/>
              </a:ext>
            </a:extLst>
          </p:cNvPr>
          <p:cNvSpPr txBox="1"/>
          <p:nvPr/>
        </p:nvSpPr>
        <p:spPr>
          <a:xfrm>
            <a:off x="4998544" y="6049011"/>
            <a:ext cx="2342271" cy="300082"/>
          </a:xfrm>
          <a:prstGeom prst="rect">
            <a:avLst/>
          </a:prstGeom>
          <a:noFill/>
        </p:spPr>
        <p:txBody>
          <a:bodyPr wrap="square" rtlCol="0">
            <a:spAutoFit/>
          </a:bodyPr>
          <a:lstStyle/>
          <a:p>
            <a:r>
              <a:rPr lang="en-US" sz="1350">
                <a:latin typeface="Cambria" panose="02040503050406030204" pitchFamily="18" charset="0"/>
                <a:ea typeface="Cambria" panose="02040503050406030204" pitchFamily="18" charset="0"/>
              </a:rPr>
              <a:t>Ví dụ: Điều khiển đèn LED</a:t>
            </a:r>
            <a:endParaRPr lang="vi-VN" sz="135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24996739-46CD-5BA1-1798-4CD8C16F8B9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526598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64771" y="956237"/>
            <a:ext cx="9144000" cy="307777"/>
          </a:xfrm>
        </p:spPr>
        <p:txBody>
          <a:bodyPr>
            <a:noAutofit/>
          </a:bodyPr>
          <a:lstStyle/>
          <a:p>
            <a:r>
              <a:rPr lang="en-US" sz="2000" b="1">
                <a:solidFill>
                  <a:schemeClr val="tx1"/>
                </a:solidFill>
                <a:latin typeface="Cambria" panose="02040503050406030204" pitchFamily="18" charset="0"/>
                <a:ea typeface="Cambria" panose="02040503050406030204" pitchFamily="18" charset="0"/>
              </a:rPr>
              <a:t> One – Wire (1 dây)</a:t>
            </a:r>
          </a:p>
        </p:txBody>
      </p:sp>
      <p:sp>
        <p:nvSpPr>
          <p:cNvPr id="3" name="Content Placeholder 2"/>
          <p:cNvSpPr>
            <a:spLocks noGrp="1"/>
          </p:cNvSpPr>
          <p:nvPr>
            <p:ph idx="1"/>
          </p:nvPr>
        </p:nvSpPr>
        <p:spPr>
          <a:xfrm>
            <a:off x="1219200" y="1384283"/>
            <a:ext cx="8211184" cy="1846659"/>
          </a:xfrm>
        </p:spPr>
        <p:txBody>
          <a:bodyPr>
            <a:normAutofit lnSpcReduction="10000"/>
          </a:bodyPr>
          <a:lstStyle/>
          <a:p>
            <a:r>
              <a:rPr lang="en-US" sz="2000" b="0">
                <a:solidFill>
                  <a:schemeClr val="tx1"/>
                </a:solidFill>
              </a:rPr>
              <a:t>Là chuẩn giao tiếp đơn giản, sử dụng 1 dây để truyền/nhận dữ liệu</a:t>
            </a:r>
          </a:p>
          <a:p>
            <a:r>
              <a:rPr lang="en-US" sz="2000" b="0">
                <a:solidFill>
                  <a:schemeClr val="tx1"/>
                </a:solidFill>
              </a:rPr>
              <a:t>Truyền/nhận dữ liệu dạng số, tốc độ truyền thấp: 16.3kbps</a:t>
            </a:r>
          </a:p>
          <a:p>
            <a:r>
              <a:rPr lang="en-US" sz="2000" b="0">
                <a:solidFill>
                  <a:schemeClr val="tx1"/>
                </a:solidFill>
              </a:rPr>
              <a:t>Gồm 2 mức logic: 0, 1</a:t>
            </a:r>
          </a:p>
          <a:p>
            <a:endParaRPr lang="en-US" sz="2000" b="0">
              <a:solidFill>
                <a:schemeClr val="tx1"/>
              </a:solidFill>
            </a:endParaRPr>
          </a:p>
          <a:p>
            <a:r>
              <a:rPr lang="en-US" sz="2000" b="0">
                <a:solidFill>
                  <a:schemeClr val="tx1"/>
                </a:solidFill>
              </a:rPr>
              <a:t>Ex: Dùng đọc tín hiệu từ đầu ra của cảm biến nhiệt độ DTH11 </a:t>
            </a:r>
          </a:p>
          <a:p>
            <a:endParaRPr lang="en-US" sz="2000" b="0">
              <a:solidFill>
                <a:schemeClr val="tx1"/>
              </a:solidFill>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44</a:t>
            </a:fld>
            <a:endParaRPr lang="en-US" dirty="0"/>
          </a:p>
        </p:txBody>
      </p:sp>
      <p:pic>
        <p:nvPicPr>
          <p:cNvPr id="4098" name="Picture 2" descr="FTCBlock 3pcs DHT11 Temperature and Humidity Sensor Module for Arduino Raspberry  Pi Scanners &amp;amp; Testers Tools &amp;amp; Home Improvement rayvoltbike.com">
            <a:extLst>
              <a:ext uri="{FF2B5EF4-FFF2-40B4-BE49-F238E27FC236}">
                <a16:creationId xmlns:a16="http://schemas.microsoft.com/office/drawing/2014/main" id="{868A97BA-53F0-4863-9A67-7AE78A048C0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350" b="4350"/>
          <a:stretch/>
        </p:blipFill>
        <p:spPr bwMode="auto">
          <a:xfrm>
            <a:off x="2209800" y="3200400"/>
            <a:ext cx="4767773" cy="28731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A6CF6E-522E-D27F-4F5C-99AD87B3659E}"/>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spTree>
    <p:extLst>
      <p:ext uri="{BB962C8B-B14F-4D97-AF65-F5344CB8AC3E}">
        <p14:creationId xmlns:p14="http://schemas.microsoft.com/office/powerpoint/2010/main" val="2109821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6" y="1295400"/>
            <a:ext cx="7333343" cy="1846659"/>
          </a:xfrm>
        </p:spPr>
        <p:txBody>
          <a:bodyPr>
            <a:normAutofit fontScale="92500" lnSpcReduction="10000"/>
          </a:bodyPr>
          <a:lstStyle/>
          <a:p>
            <a:r>
              <a:rPr lang="en-US" sz="2000">
                <a:solidFill>
                  <a:schemeClr val="tx1"/>
                </a:solidFill>
                <a:latin typeface="Cambria" panose="02040503050406030204" pitchFamily="18" charset="0"/>
                <a:ea typeface="Cambria" panose="02040503050406030204" pitchFamily="18" charset="0"/>
              </a:rPr>
              <a:t>Tóm lại</a:t>
            </a:r>
          </a:p>
          <a:p>
            <a:r>
              <a:rPr lang="en-US" sz="2000" b="0" i="1">
                <a:solidFill>
                  <a:schemeClr val="tx1"/>
                </a:solidFill>
                <a:latin typeface="Cambria" panose="02040503050406030204" pitchFamily="18" charset="0"/>
                <a:ea typeface="Cambria" panose="02040503050406030204" pitchFamily="18" charset="0"/>
              </a:rPr>
              <a:t>Có rất nhiều giao tiếp truyền thông khác nhau trong lĩnh vực nhúng. Tùy thuộc vào nhu cầu và định hướng thiết kế mà ta lựa chọn các MCU có hỗ trợ phù hợp.</a:t>
            </a:r>
          </a:p>
          <a:p>
            <a:endParaRPr lang="en-US" sz="2000" b="0" i="1">
              <a:solidFill>
                <a:schemeClr val="tx1"/>
              </a:solidFill>
              <a:latin typeface="Cambria" panose="02040503050406030204" pitchFamily="18" charset="0"/>
              <a:ea typeface="Cambria" panose="02040503050406030204" pitchFamily="18" charset="0"/>
            </a:endParaRPr>
          </a:p>
          <a:p>
            <a:r>
              <a:rPr lang="en-US" sz="2000" b="0" i="1">
                <a:solidFill>
                  <a:schemeClr val="tx1"/>
                </a:solidFill>
                <a:latin typeface="Cambria" panose="02040503050406030204" pitchFamily="18" charset="0"/>
                <a:ea typeface="Cambria" panose="02040503050406030204" pitchFamily="18" charset="0"/>
              </a:rPr>
              <a:t>Ex: Các giao tiếp truyền thông hỗ trợ trên </a:t>
            </a:r>
            <a:r>
              <a:rPr lang="en-US" sz="2000" i="1">
                <a:solidFill>
                  <a:schemeClr val="tx1"/>
                </a:solidFill>
                <a:latin typeface="Cambria" panose="02040503050406030204" pitchFamily="18" charset="0"/>
                <a:ea typeface="Cambria" panose="02040503050406030204" pitchFamily="18" charset="0"/>
              </a:rPr>
              <a:t>MCU Seeeduino Nano</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45</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11" name="Picture 10">
            <a:extLst>
              <a:ext uri="{FF2B5EF4-FFF2-40B4-BE49-F238E27FC236}">
                <a16:creationId xmlns:a16="http://schemas.microsoft.com/office/drawing/2014/main" id="{7A4AFAD5-1936-566D-C8FF-4EB7E085E502}"/>
              </a:ext>
            </a:extLst>
          </p:cNvPr>
          <p:cNvPicPr>
            <a:picLocks noChangeAspect="1"/>
          </p:cNvPicPr>
          <p:nvPr/>
        </p:nvPicPr>
        <p:blipFill>
          <a:blip r:embed="rId2"/>
          <a:stretch>
            <a:fillRect/>
          </a:stretch>
        </p:blipFill>
        <p:spPr>
          <a:xfrm>
            <a:off x="1626376" y="3303906"/>
            <a:ext cx="3936224" cy="3019787"/>
          </a:xfrm>
          <a:prstGeom prst="rect">
            <a:avLst/>
          </a:prstGeom>
        </p:spPr>
      </p:pic>
    </p:spTree>
    <p:extLst>
      <p:ext uri="{BB962C8B-B14F-4D97-AF65-F5344CB8AC3E}">
        <p14:creationId xmlns:p14="http://schemas.microsoft.com/office/powerpoint/2010/main" val="836510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56" y="1295400"/>
            <a:ext cx="7333343" cy="307777"/>
          </a:xfrm>
        </p:spPr>
        <p:txBody>
          <a:bodyPr>
            <a:normAutofit fontScale="92500" lnSpcReduction="20000"/>
          </a:bodyPr>
          <a:lstStyle/>
          <a:p>
            <a:r>
              <a:rPr lang="en-US" sz="2000" b="0" i="1">
                <a:solidFill>
                  <a:schemeClr val="tx1"/>
                </a:solidFill>
                <a:latin typeface="Cambria" panose="02040503050406030204" pitchFamily="18" charset="0"/>
                <a:ea typeface="Cambria" panose="02040503050406030204" pitchFamily="18" charset="0"/>
              </a:rPr>
              <a:t>Ex: Các giao tiếp truyền thông hỗ trợ trên </a:t>
            </a:r>
            <a:r>
              <a:rPr lang="en-US" sz="2000" i="1">
                <a:solidFill>
                  <a:schemeClr val="tx1"/>
                </a:solidFill>
                <a:latin typeface="Cambria" panose="02040503050406030204" pitchFamily="18" charset="0"/>
                <a:ea typeface="Cambria" panose="02040503050406030204" pitchFamily="18" charset="0"/>
              </a:rPr>
              <a:t>MCU ESP 32</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46</a:t>
            </a:fld>
            <a:endParaRPr lang="en-US" dirty="0"/>
          </a:p>
        </p:txBody>
      </p:sp>
      <p:sp>
        <p:nvSpPr>
          <p:cNvPr id="14" name="TextBox 13">
            <a:extLst>
              <a:ext uri="{FF2B5EF4-FFF2-40B4-BE49-F238E27FC236}">
                <a16:creationId xmlns:a16="http://schemas.microsoft.com/office/drawing/2014/main" id="{B82429CB-4A24-F7C5-5E36-330337B1E565}"/>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Kiến trúc hệ thống nhúng</a:t>
            </a:r>
            <a:endParaRPr lang="en-US" sz="1800" b="1">
              <a:latin typeface="Cambria"/>
              <a:cs typeface="Cambria"/>
            </a:endParaRPr>
          </a:p>
        </p:txBody>
      </p:sp>
      <p:pic>
        <p:nvPicPr>
          <p:cNvPr id="7" name="Picture 6">
            <a:extLst>
              <a:ext uri="{FF2B5EF4-FFF2-40B4-BE49-F238E27FC236}">
                <a16:creationId xmlns:a16="http://schemas.microsoft.com/office/drawing/2014/main" id="{20806817-898B-8BCE-73FB-0CF03FAB4850}"/>
              </a:ext>
            </a:extLst>
          </p:cNvPr>
          <p:cNvPicPr>
            <a:picLocks noChangeAspect="1"/>
          </p:cNvPicPr>
          <p:nvPr/>
        </p:nvPicPr>
        <p:blipFill rotWithShape="1">
          <a:blip r:embed="rId2">
            <a:extLst>
              <a:ext uri="{28A0092B-C50C-407E-A947-70E740481C1C}">
                <a14:useLocalDpi xmlns:a14="http://schemas.microsoft.com/office/drawing/2010/main" val="0"/>
              </a:ext>
            </a:extLst>
          </a:blip>
          <a:srcRect t="7523"/>
          <a:stretch/>
        </p:blipFill>
        <p:spPr>
          <a:xfrm>
            <a:off x="763916" y="1905000"/>
            <a:ext cx="7802348" cy="3519063"/>
          </a:xfrm>
          <a:prstGeom prst="rect">
            <a:avLst/>
          </a:prstGeom>
        </p:spPr>
      </p:pic>
    </p:spTree>
    <p:extLst>
      <p:ext uri="{BB962C8B-B14F-4D97-AF65-F5344CB8AC3E}">
        <p14:creationId xmlns:p14="http://schemas.microsoft.com/office/powerpoint/2010/main" val="4102444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B8E68B-92ED-4D09-A947-0CBEC082066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47</a:t>
            </a:fld>
            <a:endParaRPr lang="en-US" dirty="0"/>
          </a:p>
        </p:txBody>
      </p:sp>
      <p:graphicFrame>
        <p:nvGraphicFramePr>
          <p:cNvPr id="5" name="Table 4">
            <a:extLst>
              <a:ext uri="{FF2B5EF4-FFF2-40B4-BE49-F238E27FC236}">
                <a16:creationId xmlns:a16="http://schemas.microsoft.com/office/drawing/2014/main" id="{DFDF6386-C4D1-469B-86C7-29BE4C0E0A2C}"/>
              </a:ext>
            </a:extLst>
          </p:cNvPr>
          <p:cNvGraphicFramePr>
            <a:graphicFrameLocks noGrp="1"/>
          </p:cNvGraphicFramePr>
          <p:nvPr>
            <p:extLst>
              <p:ext uri="{D42A27DB-BD31-4B8C-83A1-F6EECF244321}">
                <p14:modId xmlns:p14="http://schemas.microsoft.com/office/powerpoint/2010/main" val="3281986968"/>
              </p:ext>
            </p:extLst>
          </p:nvPr>
        </p:nvGraphicFramePr>
        <p:xfrm>
          <a:off x="228601" y="990600"/>
          <a:ext cx="8763000" cy="5235461"/>
        </p:xfrm>
        <a:graphic>
          <a:graphicData uri="http://schemas.openxmlformats.org/drawingml/2006/table">
            <a:tbl>
              <a:tblPr firstRow="1">
                <a:tableStyleId>{BC89EF96-8CEA-46FF-86C4-4CE0E7609802}</a:tableStyleId>
              </a:tblPr>
              <a:tblGrid>
                <a:gridCol w="1245050">
                  <a:extLst>
                    <a:ext uri="{9D8B030D-6E8A-4147-A177-3AD203B41FA5}">
                      <a16:colId xmlns:a16="http://schemas.microsoft.com/office/drawing/2014/main" val="2932608196"/>
                    </a:ext>
                  </a:extLst>
                </a:gridCol>
                <a:gridCol w="1739681">
                  <a:extLst>
                    <a:ext uri="{9D8B030D-6E8A-4147-A177-3AD203B41FA5}">
                      <a16:colId xmlns:a16="http://schemas.microsoft.com/office/drawing/2014/main" val="2427555084"/>
                    </a:ext>
                  </a:extLst>
                </a:gridCol>
                <a:gridCol w="1658775">
                  <a:extLst>
                    <a:ext uri="{9D8B030D-6E8A-4147-A177-3AD203B41FA5}">
                      <a16:colId xmlns:a16="http://schemas.microsoft.com/office/drawing/2014/main" val="1220894894"/>
                    </a:ext>
                  </a:extLst>
                </a:gridCol>
                <a:gridCol w="1754499">
                  <a:extLst>
                    <a:ext uri="{9D8B030D-6E8A-4147-A177-3AD203B41FA5}">
                      <a16:colId xmlns:a16="http://schemas.microsoft.com/office/drawing/2014/main" val="2693736978"/>
                    </a:ext>
                  </a:extLst>
                </a:gridCol>
                <a:gridCol w="2364995">
                  <a:extLst>
                    <a:ext uri="{9D8B030D-6E8A-4147-A177-3AD203B41FA5}">
                      <a16:colId xmlns:a16="http://schemas.microsoft.com/office/drawing/2014/main" val="2608800242"/>
                    </a:ext>
                  </a:extLst>
                </a:gridCol>
              </a:tblGrid>
              <a:tr h="293855">
                <a:tc>
                  <a:txBody>
                    <a:bodyPr/>
                    <a:lstStyle/>
                    <a:p>
                      <a:pPr algn="ctr"/>
                      <a:endParaRPr lang="vi-VN" sz="1200" b="1">
                        <a:effectLst/>
                        <a:latin typeface="Cambria" panose="02040503050406030204" pitchFamily="18" charset="0"/>
                      </a:endParaRPr>
                    </a:p>
                  </a:txBody>
                  <a:tcPr marL="22507" marR="22507" marT="11254" marB="11254" anchor="ctr"/>
                </a:tc>
                <a:tc>
                  <a:txBody>
                    <a:bodyPr/>
                    <a:lstStyle/>
                    <a:p>
                      <a:pPr algn="ctr"/>
                      <a:r>
                        <a:rPr lang="vi-VN" sz="1200" b="1">
                          <a:effectLst/>
                          <a:latin typeface="Cambria" panose="02040503050406030204" pitchFamily="18" charset="0"/>
                        </a:rPr>
                        <a:t>8051</a:t>
                      </a:r>
                    </a:p>
                  </a:txBody>
                  <a:tcPr marL="22507" marR="22507" marT="11254" marB="11254" anchor="ctr"/>
                </a:tc>
                <a:tc>
                  <a:txBody>
                    <a:bodyPr/>
                    <a:lstStyle/>
                    <a:p>
                      <a:pPr algn="ctr"/>
                      <a:r>
                        <a:rPr lang="vi-VN" sz="1200" b="1">
                          <a:effectLst/>
                          <a:latin typeface="Cambria" panose="02040503050406030204" pitchFamily="18" charset="0"/>
                        </a:rPr>
                        <a:t>PIC</a:t>
                      </a:r>
                    </a:p>
                  </a:txBody>
                  <a:tcPr marL="22507" marR="22507" marT="11254" marB="11254" anchor="ctr"/>
                </a:tc>
                <a:tc>
                  <a:txBody>
                    <a:bodyPr/>
                    <a:lstStyle/>
                    <a:p>
                      <a:pPr algn="ctr"/>
                      <a:r>
                        <a:rPr lang="vi-VN" sz="1200" b="1">
                          <a:effectLst/>
                          <a:latin typeface="Cambria" panose="02040503050406030204" pitchFamily="18" charset="0"/>
                        </a:rPr>
                        <a:t>AVR</a:t>
                      </a:r>
                    </a:p>
                  </a:txBody>
                  <a:tcPr marL="22507" marR="22507" marT="11254" marB="11254" anchor="ctr"/>
                </a:tc>
                <a:tc>
                  <a:txBody>
                    <a:bodyPr/>
                    <a:lstStyle/>
                    <a:p>
                      <a:pPr algn="ctr"/>
                      <a:r>
                        <a:rPr lang="vi-VN" sz="1200" b="1">
                          <a:effectLst/>
                          <a:latin typeface="Cambria" panose="02040503050406030204" pitchFamily="18" charset="0"/>
                        </a:rPr>
                        <a:t>ARM</a:t>
                      </a:r>
                    </a:p>
                  </a:txBody>
                  <a:tcPr marL="22507" marR="22507" marT="11254" marB="11254" anchor="ctr"/>
                </a:tc>
                <a:extLst>
                  <a:ext uri="{0D108BD9-81ED-4DB2-BD59-A6C34878D82A}">
                    <a16:rowId xmlns:a16="http://schemas.microsoft.com/office/drawing/2014/main" val="2901921410"/>
                  </a:ext>
                </a:extLst>
              </a:tr>
              <a:tr h="414220">
                <a:tc>
                  <a:txBody>
                    <a:bodyPr/>
                    <a:lstStyle/>
                    <a:p>
                      <a:r>
                        <a:rPr lang="vi-VN" sz="1200" b="1">
                          <a:solidFill>
                            <a:srgbClr val="0070C0"/>
                          </a:solidFill>
                          <a:effectLst/>
                          <a:latin typeface="Cambria" panose="02040503050406030204" pitchFamily="18" charset="0"/>
                        </a:rPr>
                        <a:t>Chiều rộng bộ nhớ</a:t>
                      </a:r>
                      <a:endParaRPr lang="vi-VN" sz="1200" b="1">
                        <a:solidFill>
                          <a:srgbClr val="0070C0"/>
                        </a:solidFill>
                        <a:effectLst/>
                      </a:endParaRPr>
                    </a:p>
                  </a:txBody>
                  <a:tcPr marL="22507" marR="22507" marT="11254" marB="11254" anchor="ctr"/>
                </a:tc>
                <a:tc>
                  <a:txBody>
                    <a:bodyPr/>
                    <a:lstStyle/>
                    <a:p>
                      <a:r>
                        <a:rPr lang="en-US" sz="1200" b="0">
                          <a:effectLst/>
                        </a:rPr>
                        <a:t>8-bit cho lõi tiêu chuẩn</a:t>
                      </a:r>
                    </a:p>
                  </a:txBody>
                  <a:tcPr marL="22507" marR="22507" marT="11254" marB="11254" anchor="ctr"/>
                </a:tc>
                <a:tc>
                  <a:txBody>
                    <a:bodyPr/>
                    <a:lstStyle/>
                    <a:p>
                      <a:r>
                        <a:rPr lang="vi-VN" sz="1200" b="0">
                          <a:effectLst/>
                          <a:latin typeface="Cambria" panose="02040503050406030204" pitchFamily="18" charset="0"/>
                        </a:rPr>
                        <a:t>8/16/32-bit</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8/32-bit</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Chủ yếu 32-bit và cũng có 64-bit</a:t>
                      </a:r>
                      <a:endParaRPr lang="vi-VN" sz="1200" b="0">
                        <a:effectLst/>
                      </a:endParaRPr>
                    </a:p>
                  </a:txBody>
                  <a:tcPr marL="22507" marR="22507" marT="11254" marB="11254" anchor="ctr"/>
                </a:tc>
                <a:extLst>
                  <a:ext uri="{0D108BD9-81ED-4DB2-BD59-A6C34878D82A}">
                    <a16:rowId xmlns:a16="http://schemas.microsoft.com/office/drawing/2014/main" val="3337952640"/>
                  </a:ext>
                </a:extLst>
              </a:tr>
              <a:tr h="662753">
                <a:tc>
                  <a:txBody>
                    <a:bodyPr/>
                    <a:lstStyle/>
                    <a:p>
                      <a:r>
                        <a:rPr lang="vi-VN" sz="1200" b="1">
                          <a:solidFill>
                            <a:srgbClr val="0070C0"/>
                          </a:solidFill>
                          <a:effectLst/>
                          <a:latin typeface="Cambria" panose="02040503050406030204" pitchFamily="18" charset="0"/>
                        </a:rPr>
                        <a:t>Giao tiếp</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UART,  USART, SPI, I2C</a:t>
                      </a:r>
                      <a:endParaRPr lang="vi-VN" sz="1200" b="0">
                        <a:effectLst/>
                      </a:endParaRPr>
                    </a:p>
                  </a:txBody>
                  <a:tcPr marL="22507" marR="22507" marT="11254" marB="11254" anchor="ctr"/>
                </a:tc>
                <a:tc>
                  <a:txBody>
                    <a:bodyPr/>
                    <a:lstStyle/>
                    <a:p>
                      <a:r>
                        <a:rPr lang="en-US" sz="1200" b="0">
                          <a:effectLst/>
                        </a:rPr>
                        <a:t>PIC, UART, USART, LIN, CAN, Ethernet, SPI, I2S</a:t>
                      </a:r>
                    </a:p>
                  </a:txBody>
                  <a:tcPr marL="22507" marR="22507" marT="11254" marB="11254" anchor="ctr"/>
                </a:tc>
                <a:tc>
                  <a:txBody>
                    <a:bodyPr/>
                    <a:lstStyle/>
                    <a:p>
                      <a:r>
                        <a:rPr lang="vi-VN" sz="1200" b="0">
                          <a:effectLst/>
                          <a:latin typeface="Cambria" panose="02040503050406030204" pitchFamily="18" charset="0"/>
                        </a:rPr>
                        <a:t>UART, USART, SPI, I2C,   CAN, USB, Ethernet)</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UART, USART, LIN, I2C, SPI, CAN, USB, Ethernet, I2S, DSP, ... </a:t>
                      </a:r>
                      <a:endParaRPr lang="vi-VN" sz="1200" b="0">
                        <a:effectLst/>
                      </a:endParaRPr>
                    </a:p>
                  </a:txBody>
                  <a:tcPr marL="22507" marR="22507" marT="11254" marB="11254" anchor="ctr"/>
                </a:tc>
                <a:extLst>
                  <a:ext uri="{0D108BD9-81ED-4DB2-BD59-A6C34878D82A}">
                    <a16:rowId xmlns:a16="http://schemas.microsoft.com/office/drawing/2014/main" val="2956047472"/>
                  </a:ext>
                </a:extLst>
              </a:tr>
              <a:tr h="289956">
                <a:tc>
                  <a:txBody>
                    <a:bodyPr/>
                    <a:lstStyle/>
                    <a:p>
                      <a:r>
                        <a:rPr lang="vi-VN" sz="1200" b="1">
                          <a:solidFill>
                            <a:srgbClr val="0070C0"/>
                          </a:solidFill>
                          <a:effectLst/>
                          <a:latin typeface="Cambria" panose="02040503050406030204" pitchFamily="18" charset="0"/>
                        </a:rPr>
                        <a:t>Tốc độ</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12 Clock / Instruction cycle</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4 Clock / Instruction cycle</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1 Clock / Instruction cycle</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1 Clock / Instruction cycle</a:t>
                      </a:r>
                      <a:endParaRPr lang="vi-VN" sz="1200" b="0">
                        <a:effectLst/>
                      </a:endParaRPr>
                    </a:p>
                  </a:txBody>
                  <a:tcPr marL="22507" marR="22507" marT="11254" marB="11254" anchor="ctr"/>
                </a:tc>
                <a:extLst>
                  <a:ext uri="{0D108BD9-81ED-4DB2-BD59-A6C34878D82A}">
                    <a16:rowId xmlns:a16="http://schemas.microsoft.com/office/drawing/2014/main" val="2671402716"/>
                  </a:ext>
                </a:extLst>
              </a:tr>
              <a:tr h="414220">
                <a:tc>
                  <a:txBody>
                    <a:bodyPr/>
                    <a:lstStyle/>
                    <a:p>
                      <a:r>
                        <a:rPr lang="vi-VN" sz="1200" b="1">
                          <a:solidFill>
                            <a:srgbClr val="0070C0"/>
                          </a:solidFill>
                          <a:effectLst/>
                          <a:latin typeface="Cambria" panose="02040503050406030204" pitchFamily="18" charset="0"/>
                        </a:rPr>
                        <a:t>Bộ nhớ</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ROM, SRAM, FLASH</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SRAM, FLASH</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Flash, SRAM, EEPROM</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Flash, SDRAM, EEPROM</a:t>
                      </a:r>
                      <a:endParaRPr lang="vi-VN" sz="1200" b="0">
                        <a:effectLst/>
                      </a:endParaRPr>
                    </a:p>
                  </a:txBody>
                  <a:tcPr marL="22507" marR="22507" marT="11254" marB="11254" anchor="ctr"/>
                </a:tc>
                <a:extLst>
                  <a:ext uri="{0D108BD9-81ED-4DB2-BD59-A6C34878D82A}">
                    <a16:rowId xmlns:a16="http://schemas.microsoft.com/office/drawing/2014/main" val="4220894582"/>
                  </a:ext>
                </a:extLst>
              </a:tr>
              <a:tr h="414220">
                <a:tc>
                  <a:txBody>
                    <a:bodyPr/>
                    <a:lstStyle/>
                    <a:p>
                      <a:r>
                        <a:rPr lang="vi-VN" sz="1200" b="1">
                          <a:solidFill>
                            <a:srgbClr val="0070C0"/>
                          </a:solidFill>
                          <a:effectLst/>
                          <a:latin typeface="Cambria" panose="02040503050406030204" pitchFamily="18" charset="0"/>
                        </a:rPr>
                        <a:t>ISA</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CLSC</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RISC</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RISC</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RISC</a:t>
                      </a:r>
                      <a:endParaRPr lang="vi-VN" sz="1200" b="0">
                        <a:effectLst/>
                      </a:endParaRPr>
                    </a:p>
                  </a:txBody>
                  <a:tcPr marL="22507" marR="22507" marT="11254" marB="11254" anchor="ctr"/>
                </a:tc>
                <a:extLst>
                  <a:ext uri="{0D108BD9-81ED-4DB2-BD59-A6C34878D82A}">
                    <a16:rowId xmlns:a16="http://schemas.microsoft.com/office/drawing/2014/main" val="2483124958"/>
                  </a:ext>
                </a:extLst>
              </a:tr>
              <a:tr h="414220">
                <a:tc>
                  <a:txBody>
                    <a:bodyPr/>
                    <a:lstStyle/>
                    <a:p>
                      <a:r>
                        <a:rPr lang="vi-VN" sz="1200" b="1">
                          <a:solidFill>
                            <a:srgbClr val="0070C0"/>
                          </a:solidFill>
                          <a:effectLst/>
                          <a:latin typeface="Cambria" panose="02040503050406030204" pitchFamily="18" charset="0"/>
                        </a:rPr>
                        <a:t>Kiến trúc bộ nhớ</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Kiến trúc Von Neumann</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Kiến trúc Harvard</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Biến đổi</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Kiến trúc Harvard đã biến đổi</a:t>
                      </a:r>
                      <a:endParaRPr lang="vi-VN" sz="1200" b="0">
                        <a:effectLst/>
                      </a:endParaRPr>
                    </a:p>
                  </a:txBody>
                  <a:tcPr marL="22507" marR="22507" marT="11254" marB="11254" anchor="ctr"/>
                </a:tc>
                <a:extLst>
                  <a:ext uri="{0D108BD9-81ED-4DB2-BD59-A6C34878D82A}">
                    <a16:rowId xmlns:a16="http://schemas.microsoft.com/office/drawing/2014/main" val="2236093587"/>
                  </a:ext>
                </a:extLst>
              </a:tr>
              <a:tr h="500660">
                <a:tc>
                  <a:txBody>
                    <a:bodyPr/>
                    <a:lstStyle/>
                    <a:p>
                      <a:r>
                        <a:rPr lang="vi-VN" sz="1200" b="1">
                          <a:solidFill>
                            <a:srgbClr val="0070C0"/>
                          </a:solidFill>
                          <a:effectLst/>
                          <a:latin typeface="Cambria" panose="02040503050406030204" pitchFamily="18" charset="0"/>
                        </a:rPr>
                        <a:t>Các họ</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Các biến thể 8051</a:t>
                      </a:r>
                      <a:endParaRPr lang="vi-VN" sz="1200" b="0">
                        <a:effectLst/>
                      </a:endParaRPr>
                    </a:p>
                  </a:txBody>
                  <a:tcPr marL="22507" marR="22507" marT="11254" marB="11254" anchor="ctr"/>
                </a:tc>
                <a:tc>
                  <a:txBody>
                    <a:bodyPr/>
                    <a:lstStyle/>
                    <a:p>
                      <a:r>
                        <a:rPr lang="en-US" sz="1200" b="0">
                          <a:effectLst/>
                        </a:rPr>
                        <a:t>PIC16,PIC17, PIC18, PIC24, PIC32</a:t>
                      </a:r>
                    </a:p>
                  </a:txBody>
                  <a:tcPr marL="22507" marR="22507" marT="11254" marB="11254" anchor="ctr"/>
                </a:tc>
                <a:tc>
                  <a:txBody>
                    <a:bodyPr/>
                    <a:lstStyle/>
                    <a:p>
                      <a:r>
                        <a:rPr lang="vi-VN" sz="1200" b="0">
                          <a:effectLst/>
                          <a:latin typeface="Cambria" panose="02040503050406030204" pitchFamily="18" charset="0"/>
                        </a:rPr>
                        <a:t>Tiny, Atmega, Xmega, AVR mục đích đặc biệt</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ARMv4,5,6,7 và các dòng</a:t>
                      </a:r>
                      <a:endParaRPr lang="vi-VN" sz="1200" b="0">
                        <a:effectLst/>
                      </a:endParaRPr>
                    </a:p>
                  </a:txBody>
                  <a:tcPr marL="22507" marR="22507" marT="11254" marB="11254" anchor="ctr"/>
                </a:tc>
                <a:extLst>
                  <a:ext uri="{0D108BD9-81ED-4DB2-BD59-A6C34878D82A}">
                    <a16:rowId xmlns:a16="http://schemas.microsoft.com/office/drawing/2014/main" val="2563719576"/>
                  </a:ext>
                </a:extLst>
              </a:tr>
              <a:tr h="289956">
                <a:tc>
                  <a:txBody>
                    <a:bodyPr/>
                    <a:lstStyle/>
                    <a:p>
                      <a:r>
                        <a:rPr lang="vi-VN" sz="1200" b="1">
                          <a:solidFill>
                            <a:srgbClr val="0070C0"/>
                          </a:solidFill>
                          <a:effectLst/>
                          <a:latin typeface="Cambria" panose="02040503050406030204" pitchFamily="18" charset="0"/>
                        </a:rPr>
                        <a:t>Cộng đồng</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Rộng</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Rất tốt</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Rất tốt</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Rộng</a:t>
                      </a:r>
                      <a:endParaRPr lang="vi-VN" sz="1200" b="0">
                        <a:effectLst/>
                      </a:endParaRPr>
                    </a:p>
                  </a:txBody>
                  <a:tcPr marL="22507" marR="22507" marT="11254" marB="11254" anchor="ctr"/>
                </a:tc>
                <a:extLst>
                  <a:ext uri="{0D108BD9-81ED-4DB2-BD59-A6C34878D82A}">
                    <a16:rowId xmlns:a16="http://schemas.microsoft.com/office/drawing/2014/main" val="1842480694"/>
                  </a:ext>
                </a:extLst>
              </a:tr>
              <a:tr h="602859">
                <a:tc>
                  <a:txBody>
                    <a:bodyPr/>
                    <a:lstStyle/>
                    <a:p>
                      <a:r>
                        <a:rPr lang="vi-VN" sz="1200" b="1">
                          <a:solidFill>
                            <a:srgbClr val="0070C0"/>
                          </a:solidFill>
                          <a:effectLst/>
                          <a:latin typeface="Cambria" panose="02040503050406030204" pitchFamily="18" charset="0"/>
                        </a:rPr>
                        <a:t>Nhà sản xuất</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NXP, Atmel, Silicon Labs, Dallas, Cyprus, Infineon, ...</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Microchip Average</a:t>
                      </a:r>
                      <a:endParaRPr lang="vi-VN" sz="1200" b="0">
                        <a:effectLst/>
                      </a:endParaRPr>
                    </a:p>
                  </a:txBody>
                  <a:tcPr marL="22507" marR="22507" marT="11254" marB="11254" anchor="ctr"/>
                </a:tc>
                <a:tc>
                  <a:txBody>
                    <a:bodyPr/>
                    <a:lstStyle/>
                    <a:p>
                      <a:r>
                        <a:rPr lang="vi-VN" sz="1200" b="0">
                          <a:solidFill>
                            <a:srgbClr val="FF0000"/>
                          </a:solidFill>
                          <a:effectLst/>
                          <a:latin typeface="Cambria" panose="02040503050406030204" pitchFamily="18" charset="0"/>
                        </a:rPr>
                        <a:t>Atmel</a:t>
                      </a:r>
                      <a:endParaRPr lang="vi-VN" sz="1200" b="0">
                        <a:solidFill>
                          <a:srgbClr val="FF0000"/>
                        </a:solidFill>
                        <a:effectLst/>
                      </a:endParaRPr>
                    </a:p>
                  </a:txBody>
                  <a:tcPr marL="22507" marR="22507" marT="11254" marB="11254" anchor="ctr"/>
                </a:tc>
                <a:tc>
                  <a:txBody>
                    <a:bodyPr/>
                    <a:lstStyle/>
                    <a:p>
                      <a:r>
                        <a:rPr lang="vi-VN" sz="1200" b="0">
                          <a:effectLst/>
                          <a:latin typeface="Cambria" panose="02040503050406030204" pitchFamily="18" charset="0"/>
                        </a:rPr>
                        <a:t>Apple, Nvidia, Qualcomm, Samsung Electronics, STMicroElectronics</a:t>
                      </a:r>
                      <a:r>
                        <a:rPr lang="vi-VN" sz="1600" b="0" i="0" kern="1200">
                          <a:solidFill>
                            <a:schemeClr val="tx1"/>
                          </a:solidFill>
                          <a:effectLst/>
                          <a:latin typeface="Cambria" panose="02040503050406030204" pitchFamily="18" charset="0"/>
                          <a:ea typeface="+mn-ea"/>
                          <a:cs typeface="+mn-cs"/>
                        </a:rPr>
                        <a:t> </a:t>
                      </a:r>
                      <a:endParaRPr lang="vi-VN" sz="1200" b="0">
                        <a:effectLst/>
                      </a:endParaRPr>
                    </a:p>
                  </a:txBody>
                  <a:tcPr marL="22507" marR="22507" marT="11254" marB="11254" anchor="ctr"/>
                </a:tc>
                <a:extLst>
                  <a:ext uri="{0D108BD9-81ED-4DB2-BD59-A6C34878D82A}">
                    <a16:rowId xmlns:a16="http://schemas.microsoft.com/office/drawing/2014/main" val="828165341"/>
                  </a:ext>
                </a:extLst>
              </a:tr>
              <a:tr h="339570">
                <a:tc>
                  <a:txBody>
                    <a:bodyPr/>
                    <a:lstStyle/>
                    <a:p>
                      <a:r>
                        <a:rPr lang="vi-VN" sz="1200" b="1">
                          <a:solidFill>
                            <a:srgbClr val="0070C0"/>
                          </a:solidFill>
                          <a:effectLst/>
                          <a:latin typeface="Cambria" panose="02040503050406030204" pitchFamily="18" charset="0"/>
                        </a:rPr>
                        <a:t>Chi phí  </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Rất rẻ</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Trung bình</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Trung bình</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Rẻ</a:t>
                      </a:r>
                      <a:endParaRPr lang="vi-VN" sz="1200" b="0">
                        <a:effectLst/>
                      </a:endParaRPr>
                    </a:p>
                  </a:txBody>
                  <a:tcPr marL="22507" marR="22507" marT="11254" marB="11254" anchor="ctr"/>
                </a:tc>
                <a:extLst>
                  <a:ext uri="{0D108BD9-81ED-4DB2-BD59-A6C34878D82A}">
                    <a16:rowId xmlns:a16="http://schemas.microsoft.com/office/drawing/2014/main" val="2551787275"/>
                  </a:ext>
                </a:extLst>
              </a:tr>
              <a:tr h="500660">
                <a:tc>
                  <a:txBody>
                    <a:bodyPr/>
                    <a:lstStyle/>
                    <a:p>
                      <a:r>
                        <a:rPr lang="vi-VN" sz="1200" b="1">
                          <a:solidFill>
                            <a:srgbClr val="0070C0"/>
                          </a:solidFill>
                          <a:effectLst/>
                          <a:latin typeface="Cambria" panose="02040503050406030204" pitchFamily="18" charset="0"/>
                        </a:rPr>
                        <a:t>Các vi điều khiển phổ biến</a:t>
                      </a:r>
                      <a:endParaRPr lang="vi-VN" sz="1200" b="1">
                        <a:solidFill>
                          <a:srgbClr val="0070C0"/>
                        </a:solidFill>
                        <a:effectLst/>
                      </a:endParaRPr>
                    </a:p>
                  </a:txBody>
                  <a:tcPr marL="22507" marR="22507" marT="11254" marB="11254" anchor="ctr"/>
                </a:tc>
                <a:tc>
                  <a:txBody>
                    <a:bodyPr/>
                    <a:lstStyle/>
                    <a:p>
                      <a:r>
                        <a:rPr lang="vi-VN" sz="1200" b="0">
                          <a:effectLst/>
                          <a:latin typeface="Cambria" panose="02040503050406030204" pitchFamily="18" charset="0"/>
                        </a:rPr>
                        <a:t>AT89C51, P89v51,...</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PIC18fXX8, PIC16f88X, PIC32MXX</a:t>
                      </a:r>
                      <a:endParaRPr lang="vi-VN" sz="1200" b="0">
                        <a:effectLst/>
                      </a:endParaRPr>
                    </a:p>
                  </a:txBody>
                  <a:tcPr marL="22507" marR="22507" marT="11254" marB="11254" anchor="ctr"/>
                </a:tc>
                <a:tc>
                  <a:txBody>
                    <a:bodyPr/>
                    <a:lstStyle/>
                    <a:p>
                      <a:r>
                        <a:rPr lang="vi-VN" sz="1200" b="0">
                          <a:effectLst/>
                          <a:latin typeface="Cambria" panose="02040503050406030204" pitchFamily="18" charset="0"/>
                        </a:rPr>
                        <a:t>Atmega8, 16, 32, Cộng đồng </a:t>
                      </a:r>
                      <a:r>
                        <a:rPr lang="vi-VN" sz="1200" b="0">
                          <a:solidFill>
                            <a:srgbClr val="FF0000"/>
                          </a:solidFill>
                          <a:effectLst/>
                        </a:rPr>
                        <a:t>Arduino</a:t>
                      </a:r>
                    </a:p>
                  </a:txBody>
                  <a:tcPr marL="22507" marR="22507" marT="11254" marB="11254" anchor="ctr"/>
                </a:tc>
                <a:tc>
                  <a:txBody>
                    <a:bodyPr/>
                    <a:lstStyle/>
                    <a:p>
                      <a:r>
                        <a:rPr lang="pt-BR" sz="1200" b="0">
                          <a:effectLst/>
                        </a:rPr>
                        <a:t>LPC2148, </a:t>
                      </a:r>
                      <a:r>
                        <a:rPr lang="pt-BR" sz="1200" b="0">
                          <a:solidFill>
                            <a:srgbClr val="FF0000"/>
                          </a:solidFill>
                          <a:effectLst/>
                        </a:rPr>
                        <a:t>ARM Cortex</a:t>
                      </a:r>
                      <a:r>
                        <a:rPr lang="pt-BR" sz="1200" b="0">
                          <a:effectLst/>
                        </a:rPr>
                        <a:t>-M0 đến ARM Cortex-M7, ...</a:t>
                      </a:r>
                    </a:p>
                  </a:txBody>
                  <a:tcPr marL="22507" marR="22507" marT="11254" marB="11254" anchor="ctr"/>
                </a:tc>
                <a:extLst>
                  <a:ext uri="{0D108BD9-81ED-4DB2-BD59-A6C34878D82A}">
                    <a16:rowId xmlns:a16="http://schemas.microsoft.com/office/drawing/2014/main" val="513203145"/>
                  </a:ext>
                </a:extLst>
              </a:tr>
            </a:tbl>
          </a:graphicData>
        </a:graphic>
      </p:graphicFrame>
      <p:sp>
        <p:nvSpPr>
          <p:cNvPr id="2" name="TextBox 1">
            <a:extLst>
              <a:ext uri="{FF2B5EF4-FFF2-40B4-BE49-F238E27FC236}">
                <a16:creationId xmlns:a16="http://schemas.microsoft.com/office/drawing/2014/main" id="{020D0B51-5232-2D6E-1F8D-051AF482D69A}"/>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So sánh các MCU</a:t>
            </a:r>
            <a:endParaRPr lang="en-US" sz="1800" b="1">
              <a:latin typeface="Cambria"/>
              <a:cs typeface="Cambria"/>
            </a:endParaRPr>
          </a:p>
        </p:txBody>
      </p:sp>
    </p:spTree>
    <p:extLst>
      <p:ext uri="{BB962C8B-B14F-4D97-AF65-F5344CB8AC3E}">
        <p14:creationId xmlns:p14="http://schemas.microsoft.com/office/powerpoint/2010/main" val="2130036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457200"/>
            <a:ext cx="7886700" cy="1500187"/>
          </a:xfrm>
        </p:spPr>
        <p:txBody>
          <a:bodyPr>
            <a:noAutofit/>
          </a:bodyPr>
          <a:lstStyle/>
          <a:p>
            <a:pPr lvl="1"/>
            <a:r>
              <a:rPr lang="en-US" sz="2400" b="1">
                <a:solidFill>
                  <a:schemeClr val="tx1"/>
                </a:solidFill>
                <a:latin typeface="Cambria" panose="02040503050406030204" pitchFamily="18" charset="0"/>
                <a:ea typeface="Cambria" panose="02040503050406030204" pitchFamily="18" charset="0"/>
              </a:rPr>
              <a:t>3. Các chuẩn truyền thông không dây</a:t>
            </a:r>
          </a:p>
          <a:p>
            <a:pPr marL="1143000" lvl="2" indent="-457200">
              <a:buFont typeface="Wingdings" panose="05000000000000000000" pitchFamily="2" charset="2"/>
              <a:buChar char="§"/>
            </a:pPr>
            <a:endParaRPr lang="en-US" sz="2400" b="1">
              <a:solidFill>
                <a:schemeClr val="tx1"/>
              </a:solidFill>
              <a:latin typeface="Cambria" panose="02040503050406030204" pitchFamily="18" charset="0"/>
              <a:ea typeface="Cambria" panose="02040503050406030204" pitchFamily="18" charset="0"/>
            </a:endParaRPr>
          </a:p>
          <a:p>
            <a:pPr marL="1143000" lvl="2" indent="-457200">
              <a:buFont typeface="Wingdings" panose="05000000000000000000" pitchFamily="2" charset="2"/>
              <a:buChar char="§"/>
            </a:pPr>
            <a:endParaRPr lang="en-US" sz="2400" b="1">
              <a:solidFill>
                <a:schemeClr val="tx1"/>
              </a:solidFill>
              <a:latin typeface="Cambria" panose="02040503050406030204" pitchFamily="18" charset="0"/>
              <a:ea typeface="Cambria" panose="02040503050406030204" pitchFamily="18" charset="0"/>
            </a:endParaRPr>
          </a:p>
          <a:p>
            <a:pPr marL="1143000" lvl="2" indent="-457200">
              <a:buFont typeface="Wingdings" panose="05000000000000000000" pitchFamily="2" charset="2"/>
              <a:buChar char="§"/>
            </a:pPr>
            <a:r>
              <a:rPr lang="en-US" sz="2400" b="1">
                <a:solidFill>
                  <a:schemeClr val="tx1"/>
                </a:solidFill>
                <a:latin typeface="Cambria" panose="02040503050406030204" pitchFamily="18" charset="0"/>
                <a:ea typeface="Cambria" panose="02040503050406030204" pitchFamily="18" charset="0"/>
              </a:rPr>
              <a:t>Blutooth, </a:t>
            </a:r>
          </a:p>
          <a:p>
            <a:pPr marL="1143000" lvl="2" indent="-457200">
              <a:buFont typeface="Wingdings" panose="05000000000000000000" pitchFamily="2" charset="2"/>
              <a:buChar char="§"/>
            </a:pPr>
            <a:r>
              <a:rPr lang="en-US" sz="2400" b="1">
                <a:solidFill>
                  <a:schemeClr val="tx1"/>
                </a:solidFill>
                <a:latin typeface="Cambria" panose="02040503050406030204" pitchFamily="18" charset="0"/>
                <a:ea typeface="Cambria" panose="02040503050406030204" pitchFamily="18" charset="0"/>
              </a:rPr>
              <a:t>WiFi </a:t>
            </a:r>
          </a:p>
          <a:p>
            <a:pPr marL="1143000" lvl="2" indent="-457200">
              <a:buFont typeface="Wingdings" panose="05000000000000000000" pitchFamily="2" charset="2"/>
              <a:buChar char="§"/>
            </a:pPr>
            <a:r>
              <a:rPr lang="en-US" sz="2400" b="1">
                <a:solidFill>
                  <a:schemeClr val="tx1"/>
                </a:solidFill>
                <a:latin typeface="Cambria" panose="02040503050406030204" pitchFamily="18" charset="0"/>
                <a:ea typeface="Cambria" panose="02040503050406030204" pitchFamily="18" charset="0"/>
              </a:rPr>
              <a:t>Zigbee</a:t>
            </a:r>
          </a:p>
          <a:p>
            <a:pPr marL="1143000" lvl="2" indent="-457200">
              <a:buFont typeface="Wingdings" panose="05000000000000000000" pitchFamily="2" charset="2"/>
              <a:buChar char="§"/>
            </a:pPr>
            <a:r>
              <a:rPr lang="en-US" sz="2400" b="1">
                <a:solidFill>
                  <a:schemeClr val="tx1"/>
                </a:solidFill>
                <a:latin typeface="Cambria" panose="02040503050406030204" pitchFamily="18" charset="0"/>
                <a:ea typeface="Cambria" panose="02040503050406030204" pitchFamily="18" charset="0"/>
              </a:rPr>
              <a:t>RF</a:t>
            </a:r>
          </a:p>
          <a:p>
            <a:pPr lvl="2"/>
            <a:endParaRPr lang="en-US" sz="2400" b="1">
              <a:solidFill>
                <a:schemeClr val="tx1"/>
              </a:solidFill>
              <a:latin typeface="Cambria" panose="02040503050406030204" pitchFamily="18" charset="0"/>
              <a:ea typeface="Cambria" panose="02040503050406030204" pitchFamily="18" charset="0"/>
            </a:endParaRPr>
          </a:p>
          <a:p>
            <a:pPr lvl="2"/>
            <a:r>
              <a:rPr lang="en-US" sz="2400" i="1">
                <a:solidFill>
                  <a:schemeClr val="tx1"/>
                </a:solidFill>
                <a:latin typeface="Cambria" panose="02040503050406030204" pitchFamily="18" charset="0"/>
                <a:ea typeface="Cambria" panose="02040503050406030204" pitchFamily="18" charset="0"/>
              </a:rPr>
              <a:t>Giúp các hệ thống nhúng mở rộng kết nối, thông minh hơn, đa nhiệm hơn -&gt; IoT</a:t>
            </a:r>
          </a:p>
          <a:p>
            <a:pPr marL="1143000" lvl="2" indent="-457200">
              <a:buFont typeface="Wingdings" panose="05000000000000000000" pitchFamily="2" charset="2"/>
              <a:buChar char="§"/>
            </a:pPr>
            <a:endParaRPr lang="en-US" sz="2400" b="1">
              <a:solidFill>
                <a:schemeClr val="tx1"/>
              </a:solidFill>
              <a:latin typeface="Cambria" panose="02040503050406030204" pitchFamily="18" charset="0"/>
              <a:ea typeface="Cambria" panose="02040503050406030204" pitchFamily="18" charset="0"/>
            </a:endParaRPr>
          </a:p>
          <a:p>
            <a:pPr lvl="2"/>
            <a:endParaRPr lang="en-US" sz="2400">
              <a:solidFill>
                <a:schemeClr val="tx1"/>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A8FFE56A-893B-4A9C-BB26-9B7FC42D8F6C}" type="slidenum">
              <a:rPr lang="en-US" smtClean="0"/>
              <a:t>48</a:t>
            </a:fld>
            <a:endParaRPr lang="en-US" dirty="0"/>
          </a:p>
        </p:txBody>
      </p:sp>
    </p:spTree>
    <p:extLst>
      <p:ext uri="{BB962C8B-B14F-4D97-AF65-F5344CB8AC3E}">
        <p14:creationId xmlns:p14="http://schemas.microsoft.com/office/powerpoint/2010/main" val="770679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62058"/>
            <a:ext cx="9144000" cy="553998"/>
          </a:xfrm>
        </p:spPr>
        <p:txBody>
          <a:bodyPr>
            <a:normAutofit/>
          </a:bodyPr>
          <a:lstStyle/>
          <a:p>
            <a:r>
              <a:rPr lang="en-US" sz="2400" b="1">
                <a:latin typeface="Cambria" panose="02040503050406030204" pitchFamily="18" charset="0"/>
                <a:ea typeface="Cambria" panose="02040503050406030204" pitchFamily="18" charset="0"/>
              </a:rPr>
              <a:t>Bluetooth</a:t>
            </a:r>
          </a:p>
        </p:txBody>
      </p:sp>
      <p:sp>
        <p:nvSpPr>
          <p:cNvPr id="3" name="Content Placeholder 2"/>
          <p:cNvSpPr>
            <a:spLocks noGrp="1"/>
          </p:cNvSpPr>
          <p:nvPr>
            <p:ph idx="1"/>
          </p:nvPr>
        </p:nvSpPr>
        <p:spPr>
          <a:xfrm>
            <a:off x="1240971" y="990600"/>
            <a:ext cx="8020619" cy="2000548"/>
          </a:xfrm>
        </p:spPr>
        <p:txBody>
          <a:bodyPr>
            <a:normAutofit/>
          </a:bodyPr>
          <a:lstStyle/>
          <a:p>
            <a:pPr>
              <a:buFont typeface="Wingdings" panose="05000000000000000000" pitchFamily="2" charset="2"/>
              <a:buChar char="§"/>
            </a:pPr>
            <a:r>
              <a:rPr lang="en-US" sz="2000">
                <a:latin typeface="Cambria" panose="02040503050406030204" pitchFamily="18" charset="0"/>
                <a:ea typeface="Cambria" panose="02040503050406030204" pitchFamily="18" charset="0"/>
              </a:rPr>
              <a:t>Sóng không dây</a:t>
            </a: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Tiêu thụ điện năng thấp</a:t>
            </a: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Thông thường giao tiếp theo mô hình Client/Server</a:t>
            </a: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Khoảng cách, tốc độ tùy thuộc phiên bản Chuẩn</a:t>
            </a:r>
          </a:p>
          <a:p>
            <a:pPr>
              <a:buFont typeface="Wingdings" panose="05000000000000000000" pitchFamily="2" charset="2"/>
              <a:buChar char="§"/>
            </a:pPr>
            <a:endParaRPr lang="en-US" sz="200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49</a:t>
            </a:fld>
            <a:endParaRPr lang="en-US" dirty="0"/>
          </a:p>
        </p:txBody>
      </p:sp>
      <p:pic>
        <p:nvPicPr>
          <p:cNvPr id="3076" name="Picture 4" descr="Tìm hiểu về các chuẩn công nghệ Bluetooth - Thegioididong.com"/>
          <p:cNvPicPr>
            <a:picLocks noChangeAspect="1" noChangeArrowheads="1"/>
          </p:cNvPicPr>
          <p:nvPr/>
        </p:nvPicPr>
        <p:blipFill rotWithShape="1">
          <a:blip r:embed="rId2">
            <a:extLst>
              <a:ext uri="{28A0092B-C50C-407E-A947-70E740481C1C}">
                <a14:useLocalDpi xmlns:a14="http://schemas.microsoft.com/office/drawing/2010/main" val="0"/>
              </a:ext>
            </a:extLst>
          </a:blip>
          <a:srcRect b="9726"/>
          <a:stretch/>
        </p:blipFill>
        <p:spPr bwMode="auto">
          <a:xfrm>
            <a:off x="1240971" y="2895600"/>
            <a:ext cx="6041618" cy="2895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75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19200" y="1295400"/>
            <a:ext cx="6934200" cy="702115"/>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i="1" spc="-5">
                <a:latin typeface="Cambria"/>
                <a:cs typeface="Cambria"/>
              </a:rPr>
              <a:t>Phân biệt giữa </a:t>
            </a:r>
            <a:r>
              <a:rPr lang="en-US" sz="2000" b="1" i="1" spc="-5">
                <a:latin typeface="Cambria"/>
                <a:cs typeface="Cambria"/>
              </a:rPr>
              <a:t>vi điều khiển </a:t>
            </a:r>
            <a:r>
              <a:rPr lang="en-US" sz="2000" i="1" spc="-5">
                <a:latin typeface="Cambria"/>
                <a:cs typeface="Cambria"/>
              </a:rPr>
              <a:t>và </a:t>
            </a:r>
            <a:r>
              <a:rPr lang="en-US" sz="2000" b="1" i="1" spc="-5">
                <a:latin typeface="Cambria"/>
                <a:cs typeface="Cambria"/>
              </a:rPr>
              <a:t>vi xử lý?</a:t>
            </a:r>
          </a:p>
          <a:p>
            <a:pPr marL="12700" marR="5080">
              <a:lnSpc>
                <a:spcPct val="100000"/>
              </a:lnSpc>
              <a:spcBef>
                <a:spcPts val="95"/>
              </a:spcBef>
              <a:tabLst>
                <a:tab pos="354965" algn="l"/>
                <a:tab pos="355600" algn="l"/>
              </a:tabLst>
            </a:pPr>
            <a:endParaRPr lang="en-US" sz="2400" i="1" spc="-5">
              <a:solidFill>
                <a:srgbClr val="000066"/>
              </a:solidFill>
              <a:latin typeface="Cambria"/>
              <a:cs typeface="Cambria"/>
            </a:endParaRP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5</a:t>
            </a:fld>
            <a:endParaRPr sz="1400">
              <a:latin typeface="Microsoft Sans Serif"/>
              <a:cs typeface="Microsoft Sans Serif"/>
            </a:endParaRPr>
          </a:p>
        </p:txBody>
      </p:sp>
      <p:sp>
        <p:nvSpPr>
          <p:cNvPr id="2" name="TextBox 1">
            <a:extLst>
              <a:ext uri="{FF2B5EF4-FFF2-40B4-BE49-F238E27FC236}">
                <a16:creationId xmlns:a16="http://schemas.microsoft.com/office/drawing/2014/main" id="{9BD3FE92-D56A-3037-9727-2C533C28A5CD}"/>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Microcontrollers vs Microprocessors?</a:t>
            </a:r>
            <a:endParaRPr lang="en-US" sz="1800" b="1">
              <a:latin typeface="Cambria"/>
              <a:cs typeface="Cambria"/>
            </a:endParaRPr>
          </a:p>
        </p:txBody>
      </p:sp>
      <p:pic>
        <p:nvPicPr>
          <p:cNvPr id="5" name="Picture 4">
            <a:extLst>
              <a:ext uri="{FF2B5EF4-FFF2-40B4-BE49-F238E27FC236}">
                <a16:creationId xmlns:a16="http://schemas.microsoft.com/office/drawing/2014/main" id="{EB091D05-1CAF-B4DA-0CFE-97F4CE29673B}"/>
              </a:ext>
            </a:extLst>
          </p:cNvPr>
          <p:cNvPicPr>
            <a:picLocks noChangeAspect="1"/>
          </p:cNvPicPr>
          <p:nvPr/>
        </p:nvPicPr>
        <p:blipFill>
          <a:blip r:embed="rId2"/>
          <a:stretch>
            <a:fillRect/>
          </a:stretch>
        </p:blipFill>
        <p:spPr>
          <a:xfrm>
            <a:off x="1219200" y="1914676"/>
            <a:ext cx="6103257" cy="3647924"/>
          </a:xfrm>
          <a:prstGeom prst="rect">
            <a:avLst/>
          </a:prstGeom>
        </p:spPr>
      </p:pic>
    </p:spTree>
    <p:extLst>
      <p:ext uri="{BB962C8B-B14F-4D97-AF65-F5344CB8AC3E}">
        <p14:creationId xmlns:p14="http://schemas.microsoft.com/office/powerpoint/2010/main" val="2293371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Chuẩn WiFi 802.11ah được duyệt cho IoE - Báo Người lao độ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4556" y="2846161"/>
            <a:ext cx="3277021" cy="256103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143000" y="1096566"/>
            <a:ext cx="8211184" cy="2400657"/>
          </a:xfrm>
        </p:spPr>
        <p:txBody>
          <a:bodyPr>
            <a:normAutofit/>
          </a:bodyPr>
          <a:lstStyle/>
          <a:p>
            <a:pPr>
              <a:buFont typeface="Wingdings" panose="05000000000000000000" pitchFamily="2" charset="2"/>
              <a:buChar char="§"/>
            </a:pPr>
            <a:r>
              <a:rPr lang="en-US" sz="2000">
                <a:latin typeface="Cambria" panose="02040503050406030204" pitchFamily="18" charset="0"/>
                <a:ea typeface="Cambria" panose="02040503050406030204" pitchFamily="18" charset="0"/>
              </a:rPr>
              <a:t> Sóng không dây, giúp giao tiếp giữa nhiều thiết bị với nhau</a:t>
            </a: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 Hoạt động ở 2 băng tần thông dụng: 2.4GHz, 5GHz</a:t>
            </a: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 Tiêu thụ năng lượng lớn: 100mA</a:t>
            </a: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 Khoảng cách: vài trăm mét</a:t>
            </a: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Tốc độ wifi có thể đạt: 54Mbps -600Mbps </a:t>
            </a:r>
          </a:p>
        </p:txBody>
      </p:sp>
      <p:sp>
        <p:nvSpPr>
          <p:cNvPr id="5" name="Date Placeholder 4">
            <a:extLst>
              <a:ext uri="{FF2B5EF4-FFF2-40B4-BE49-F238E27FC236}">
                <a16:creationId xmlns:a16="http://schemas.microsoft.com/office/drawing/2014/main" id="{D37DCA40-9F3F-4576-9CC4-CABD455240B6}"/>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50</a:t>
            </a:fld>
            <a:endParaRPr lang="en-US" dirty="0"/>
          </a:p>
        </p:txBody>
      </p:sp>
      <p:pic>
        <p:nvPicPr>
          <p:cNvPr id="2056" name="Picture 8" descr="Chuẩn kết nối WiFi mới nhất 802.11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505661"/>
            <a:ext cx="3657600" cy="189309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1DCC519-AAF4-CA1E-C8F4-5FD5A477C8A9}"/>
              </a:ext>
            </a:extLst>
          </p:cNvPr>
          <p:cNvSpPr txBox="1">
            <a:spLocks/>
          </p:cNvSpPr>
          <p:nvPr/>
        </p:nvSpPr>
        <p:spPr>
          <a:xfrm>
            <a:off x="1219200" y="362058"/>
            <a:ext cx="9144000" cy="55399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b="1">
                <a:latin typeface="Cambria" panose="02040503050406030204" pitchFamily="18" charset="0"/>
                <a:ea typeface="Cambria" panose="02040503050406030204" pitchFamily="18" charset="0"/>
              </a:rPr>
              <a:t>Wi-Fi</a:t>
            </a:r>
          </a:p>
        </p:txBody>
      </p:sp>
    </p:spTree>
    <p:extLst>
      <p:ext uri="{BB962C8B-B14F-4D97-AF65-F5344CB8AC3E}">
        <p14:creationId xmlns:p14="http://schemas.microsoft.com/office/powerpoint/2010/main" val="1444582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62058"/>
            <a:ext cx="9144000" cy="553998"/>
          </a:xfrm>
        </p:spPr>
        <p:txBody>
          <a:bodyPr>
            <a:normAutofit/>
          </a:bodyPr>
          <a:lstStyle/>
          <a:p>
            <a:r>
              <a:rPr lang="en-US" sz="2400" b="1">
                <a:latin typeface="Cambria" panose="02040503050406030204" pitchFamily="18" charset="0"/>
                <a:ea typeface="Cambria" panose="02040503050406030204" pitchFamily="18" charset="0"/>
              </a:rPr>
              <a:t>Bluetooth/WiFi Module trong các hệ thống nhúng</a:t>
            </a:r>
          </a:p>
        </p:txBody>
      </p:sp>
      <p:sp>
        <p:nvSpPr>
          <p:cNvPr id="5" name="Date Placeholder 4">
            <a:extLst>
              <a:ext uri="{FF2B5EF4-FFF2-40B4-BE49-F238E27FC236}">
                <a16:creationId xmlns:a16="http://schemas.microsoft.com/office/drawing/2014/main" id="{DA19CDA6-3E48-418C-92FF-0287FE22770B}"/>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51</a:t>
            </a:fld>
            <a:endParaRPr lang="en-US" dirty="0"/>
          </a:p>
        </p:txBody>
      </p:sp>
      <p:pic>
        <p:nvPicPr>
          <p:cNvPr id="11" name="Picture 10">
            <a:extLst>
              <a:ext uri="{FF2B5EF4-FFF2-40B4-BE49-F238E27FC236}">
                <a16:creationId xmlns:a16="http://schemas.microsoft.com/office/drawing/2014/main" id="{39034CC8-F619-3A0F-CAB2-5BC436997A97}"/>
              </a:ext>
            </a:extLst>
          </p:cNvPr>
          <p:cNvPicPr>
            <a:picLocks noChangeAspect="1"/>
          </p:cNvPicPr>
          <p:nvPr/>
        </p:nvPicPr>
        <p:blipFill>
          <a:blip r:embed="rId2"/>
          <a:stretch>
            <a:fillRect/>
          </a:stretch>
        </p:blipFill>
        <p:spPr>
          <a:xfrm>
            <a:off x="1047750" y="1371600"/>
            <a:ext cx="7467600" cy="1980440"/>
          </a:xfrm>
          <a:prstGeom prst="rect">
            <a:avLst/>
          </a:prstGeom>
        </p:spPr>
      </p:pic>
      <p:pic>
        <p:nvPicPr>
          <p:cNvPr id="13" name="Picture 12">
            <a:extLst>
              <a:ext uri="{FF2B5EF4-FFF2-40B4-BE49-F238E27FC236}">
                <a16:creationId xmlns:a16="http://schemas.microsoft.com/office/drawing/2014/main" id="{B8F8D251-A04F-5FBE-4507-710A302F7280}"/>
              </a:ext>
            </a:extLst>
          </p:cNvPr>
          <p:cNvPicPr>
            <a:picLocks noChangeAspect="1"/>
          </p:cNvPicPr>
          <p:nvPr/>
        </p:nvPicPr>
        <p:blipFill>
          <a:blip r:embed="rId3"/>
          <a:stretch>
            <a:fillRect/>
          </a:stretch>
        </p:blipFill>
        <p:spPr>
          <a:xfrm>
            <a:off x="990600" y="3476043"/>
            <a:ext cx="7524750" cy="1895205"/>
          </a:xfrm>
          <a:prstGeom prst="rect">
            <a:avLst/>
          </a:prstGeom>
        </p:spPr>
      </p:pic>
    </p:spTree>
    <p:extLst>
      <p:ext uri="{BB962C8B-B14F-4D97-AF65-F5344CB8AC3E}">
        <p14:creationId xmlns:p14="http://schemas.microsoft.com/office/powerpoint/2010/main" val="997891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295400"/>
            <a:ext cx="7315200" cy="3200876"/>
          </a:xfrm>
        </p:spPr>
        <p:txBody>
          <a:bodyPr>
            <a:normAutofit/>
          </a:bodyPr>
          <a:lstStyle/>
          <a:p>
            <a:pPr>
              <a:buFont typeface="Wingdings" panose="05000000000000000000" pitchFamily="2" charset="2"/>
              <a:buChar char="§"/>
            </a:pPr>
            <a:r>
              <a:rPr lang="en-US" sz="2000">
                <a:latin typeface="Cambria" panose="02040503050406030204" pitchFamily="18" charset="0"/>
                <a:ea typeface="Cambria" panose="02040503050406030204" pitchFamily="18" charset="0"/>
              </a:rPr>
              <a:t>Sử dụng tín hiệu vô tuyến (Radio Frequent) năng lượng thấp, cho mạng PAN (Private Area Network)</a:t>
            </a:r>
          </a:p>
          <a:p>
            <a:pPr>
              <a:buFont typeface="Wingdings" panose="05000000000000000000" pitchFamily="2" charset="2"/>
              <a:buChar char="§"/>
            </a:pPr>
            <a:r>
              <a:rPr lang="en-US" sz="2000">
                <a:latin typeface="Cambria" panose="02040503050406030204" pitchFamily="18" charset="0"/>
                <a:ea typeface="Cambria" panose="02040503050406030204" pitchFamily="18" charset="0"/>
              </a:rPr>
              <a:t>ZigBee hoạt động dựa trên thông số kỹ thuật của IEEE 802.15.4</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52</a:t>
            </a:fld>
            <a:endParaRPr lang="en-US" dirty="0"/>
          </a:p>
        </p:txBody>
      </p:sp>
      <p:pic>
        <p:nvPicPr>
          <p:cNvPr id="4098" name="Picture 2" descr="Overview of the Zigbee Wireless Communication Protocol"/>
          <p:cNvPicPr>
            <a:picLocks noChangeAspect="1" noChangeArrowheads="1"/>
          </p:cNvPicPr>
          <p:nvPr/>
        </p:nvPicPr>
        <p:blipFill rotWithShape="1">
          <a:blip r:embed="rId2">
            <a:extLst>
              <a:ext uri="{28A0092B-C50C-407E-A947-70E740481C1C}">
                <a14:useLocalDpi xmlns:a14="http://schemas.microsoft.com/office/drawing/2010/main" val="0"/>
              </a:ext>
            </a:extLst>
          </a:blip>
          <a:srcRect l="12454" t="4070" r="11895" b="4344"/>
          <a:stretch/>
        </p:blipFill>
        <p:spPr bwMode="auto">
          <a:xfrm>
            <a:off x="1219200" y="2514600"/>
            <a:ext cx="3981735" cy="360775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4F7BDF7-C7FC-AF62-B579-C96B2D7A4EE2}"/>
              </a:ext>
            </a:extLst>
          </p:cNvPr>
          <p:cNvSpPr txBox="1">
            <a:spLocks/>
          </p:cNvSpPr>
          <p:nvPr/>
        </p:nvSpPr>
        <p:spPr>
          <a:xfrm>
            <a:off x="1219200" y="362058"/>
            <a:ext cx="9144000" cy="55399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b="1">
                <a:latin typeface="Cambria" panose="02040503050406030204" pitchFamily="18" charset="0"/>
                <a:ea typeface="Cambria" panose="02040503050406030204" pitchFamily="18" charset="0"/>
              </a:rPr>
              <a:t>Zigbee</a:t>
            </a:r>
          </a:p>
        </p:txBody>
      </p:sp>
      <p:pic>
        <p:nvPicPr>
          <p:cNvPr id="10" name="Picture 9">
            <a:extLst>
              <a:ext uri="{FF2B5EF4-FFF2-40B4-BE49-F238E27FC236}">
                <a16:creationId xmlns:a16="http://schemas.microsoft.com/office/drawing/2014/main" id="{106865AA-5909-2A4F-D5A9-97F05ADA6352}"/>
              </a:ext>
            </a:extLst>
          </p:cNvPr>
          <p:cNvPicPr>
            <a:picLocks noChangeAspect="1"/>
          </p:cNvPicPr>
          <p:nvPr/>
        </p:nvPicPr>
        <p:blipFill>
          <a:blip r:embed="rId3"/>
          <a:stretch>
            <a:fillRect/>
          </a:stretch>
        </p:blipFill>
        <p:spPr>
          <a:xfrm>
            <a:off x="5410200" y="2671773"/>
            <a:ext cx="3259842" cy="1514453"/>
          </a:xfrm>
          <a:prstGeom prst="rect">
            <a:avLst/>
          </a:prstGeom>
        </p:spPr>
      </p:pic>
      <p:sp>
        <p:nvSpPr>
          <p:cNvPr id="11" name="Slide Number Placeholder 3">
            <a:extLst>
              <a:ext uri="{FF2B5EF4-FFF2-40B4-BE49-F238E27FC236}">
                <a16:creationId xmlns:a16="http://schemas.microsoft.com/office/drawing/2014/main" id="{32F37EB3-48FB-5DF6-3429-CC6DD189EC8B}"/>
              </a:ext>
            </a:extLst>
          </p:cNvPr>
          <p:cNvSpPr txBox="1">
            <a:spLocks/>
          </p:cNvSpPr>
          <p:nvPr/>
        </p:nvSpPr>
        <p:spPr>
          <a:xfrm>
            <a:off x="5867400" y="4318479"/>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mbria" panose="02040503050406030204" pitchFamily="18" charset="0"/>
                <a:ea typeface="Cambria" panose="02040503050406030204" pitchFamily="18" charset="0"/>
              </a:rPr>
              <a:t>Zigbee Module</a:t>
            </a:r>
            <a:endParaRPr lang="en-US" sz="1600" dirty="0"/>
          </a:p>
        </p:txBody>
      </p:sp>
    </p:spTree>
    <p:extLst>
      <p:ext uri="{BB962C8B-B14F-4D97-AF65-F5344CB8AC3E}">
        <p14:creationId xmlns:p14="http://schemas.microsoft.com/office/powerpoint/2010/main" val="3834463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956" y="1066800"/>
            <a:ext cx="7351394" cy="2185214"/>
          </a:xfrm>
        </p:spPr>
        <p:txBody>
          <a:bodyPr>
            <a:noAutofit/>
          </a:bodyPr>
          <a:lstStyle/>
          <a:p>
            <a:pPr marL="0" indent="0">
              <a:buNone/>
            </a:pPr>
            <a:r>
              <a:rPr lang="en-US" sz="2000">
                <a:latin typeface="Cambria" panose="02040503050406030204" pitchFamily="18" charset="0"/>
                <a:ea typeface="Cambria" panose="02040503050406030204" pitchFamily="18" charset="0"/>
              </a:rPr>
              <a:t>Băng tần làm việc của LoRa từ 430MHz đến 915MHz cho từng khu vực khác nhau trên thế giới:</a:t>
            </a:r>
          </a:p>
          <a:p>
            <a:pPr lvl="1">
              <a:buFont typeface="Wingdings" panose="05000000000000000000" pitchFamily="2" charset="2"/>
              <a:buChar char="§"/>
            </a:pPr>
            <a:r>
              <a:rPr lang="en-US" sz="2000">
                <a:latin typeface="Cambria" panose="02040503050406030204" pitchFamily="18" charset="0"/>
                <a:ea typeface="Cambria" panose="02040503050406030204" pitchFamily="18" charset="0"/>
                <a:hlinkClick r:id="rId2"/>
              </a:rPr>
              <a:t>430MHz cho châu Á</a:t>
            </a:r>
            <a:endParaRPr lang="en-US" sz="2000">
              <a:latin typeface="Cambria" panose="02040503050406030204" pitchFamily="18" charset="0"/>
              <a:ea typeface="Cambria" panose="02040503050406030204" pitchFamily="18" charset="0"/>
            </a:endParaRPr>
          </a:p>
          <a:p>
            <a:pPr lvl="1">
              <a:buFont typeface="Wingdings" panose="05000000000000000000" pitchFamily="2" charset="2"/>
              <a:buChar char="§"/>
            </a:pPr>
            <a:r>
              <a:rPr lang="en-US" sz="2000">
                <a:latin typeface="Cambria" panose="02040503050406030204" pitchFamily="18" charset="0"/>
                <a:ea typeface="Cambria" panose="02040503050406030204" pitchFamily="18" charset="0"/>
              </a:rPr>
              <a:t>780MHz cho Trung Quốc</a:t>
            </a:r>
          </a:p>
          <a:p>
            <a:pPr lvl="1">
              <a:buFont typeface="Wingdings" panose="05000000000000000000" pitchFamily="2" charset="2"/>
              <a:buChar char="§"/>
            </a:pPr>
            <a:r>
              <a:rPr lang="en-US" sz="2000">
                <a:latin typeface="Cambria" panose="02040503050406030204" pitchFamily="18" charset="0"/>
                <a:ea typeface="Cambria" panose="02040503050406030204" pitchFamily="18" charset="0"/>
              </a:rPr>
              <a:t>433MHz hoặc 866MHz cho châu Âu</a:t>
            </a:r>
          </a:p>
          <a:p>
            <a:pPr lvl="1">
              <a:buFont typeface="Wingdings" panose="05000000000000000000" pitchFamily="2" charset="2"/>
              <a:buChar char="§"/>
            </a:pPr>
            <a:r>
              <a:rPr lang="en-US" sz="2000">
                <a:latin typeface="Cambria" panose="02040503050406030204" pitchFamily="18" charset="0"/>
                <a:ea typeface="Cambria" panose="02040503050406030204" pitchFamily="18" charset="0"/>
              </a:rPr>
              <a:t>915MHz cho USA</a:t>
            </a:r>
          </a:p>
        </p:txBody>
      </p:sp>
      <p:sp>
        <p:nvSpPr>
          <p:cNvPr id="5" name="Date Placeholder 4">
            <a:extLst>
              <a:ext uri="{FF2B5EF4-FFF2-40B4-BE49-F238E27FC236}">
                <a16:creationId xmlns:a16="http://schemas.microsoft.com/office/drawing/2014/main" id="{69AEEB4D-AF23-4731-A5D1-1EDE149ED4CB}"/>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53</a:t>
            </a:fld>
            <a:endParaRPr lang="en-US" dirty="0"/>
          </a:p>
        </p:txBody>
      </p:sp>
      <p:pic>
        <p:nvPicPr>
          <p:cNvPr id="5122" name="Picture 2" descr="Using LoRaWAN End Devices on The Things Network - Hackster.io"/>
          <p:cNvPicPr>
            <a:picLocks noChangeAspect="1" noChangeArrowheads="1"/>
          </p:cNvPicPr>
          <p:nvPr/>
        </p:nvPicPr>
        <p:blipFill rotWithShape="1">
          <a:blip r:embed="rId3">
            <a:extLst>
              <a:ext uri="{28A0092B-C50C-407E-A947-70E740481C1C}">
                <a14:useLocalDpi xmlns:a14="http://schemas.microsoft.com/office/drawing/2010/main" val="0"/>
              </a:ext>
            </a:extLst>
          </a:blip>
          <a:srcRect t="8759"/>
          <a:stretch/>
        </p:blipFill>
        <p:spPr bwMode="auto">
          <a:xfrm>
            <a:off x="1447800" y="3230243"/>
            <a:ext cx="4400550" cy="30113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14100FA-9482-235B-C5AC-BAFB8E663BFA}"/>
              </a:ext>
            </a:extLst>
          </p:cNvPr>
          <p:cNvSpPr txBox="1">
            <a:spLocks/>
          </p:cNvSpPr>
          <p:nvPr/>
        </p:nvSpPr>
        <p:spPr>
          <a:xfrm>
            <a:off x="1219200" y="362058"/>
            <a:ext cx="9144000" cy="55399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b="1">
                <a:latin typeface="Cambria" panose="02040503050406030204" pitchFamily="18" charset="0"/>
                <a:ea typeface="Cambria" panose="02040503050406030204" pitchFamily="18" charset="0"/>
              </a:rPr>
              <a:t>LoRA  - Long Range Radio</a:t>
            </a:r>
          </a:p>
        </p:txBody>
      </p:sp>
    </p:spTree>
    <p:extLst>
      <p:ext uri="{BB962C8B-B14F-4D97-AF65-F5344CB8AC3E}">
        <p14:creationId xmlns:p14="http://schemas.microsoft.com/office/powerpoint/2010/main" val="2158221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62058"/>
            <a:ext cx="9144000" cy="553998"/>
          </a:xfrm>
        </p:spPr>
        <p:txBody>
          <a:bodyPr>
            <a:normAutofit/>
          </a:bodyPr>
          <a:lstStyle/>
          <a:p>
            <a:r>
              <a:rPr lang="en-US" sz="2400" b="1">
                <a:latin typeface="Cambria" panose="02040503050406030204" pitchFamily="18" charset="0"/>
                <a:ea typeface="Cambria" panose="02040503050406030204" pitchFamily="18" charset="0"/>
              </a:rPr>
              <a:t>Bluetooth/WiFi Module trong các hệ thống nhúng</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54</a:t>
            </a:fld>
            <a:endParaRPr lang="en-US" dirty="0"/>
          </a:p>
        </p:txBody>
      </p:sp>
      <p:pic>
        <p:nvPicPr>
          <p:cNvPr id="6" name="Picture 5">
            <a:extLst>
              <a:ext uri="{FF2B5EF4-FFF2-40B4-BE49-F238E27FC236}">
                <a16:creationId xmlns:a16="http://schemas.microsoft.com/office/drawing/2014/main" id="{5CBB5C5E-9A53-0503-CE69-73FD1DC8E2AB}"/>
              </a:ext>
            </a:extLst>
          </p:cNvPr>
          <p:cNvPicPr>
            <a:picLocks noChangeAspect="1"/>
          </p:cNvPicPr>
          <p:nvPr/>
        </p:nvPicPr>
        <p:blipFill rotWithShape="1">
          <a:blip r:embed="rId2"/>
          <a:srcRect l="9091"/>
          <a:stretch/>
        </p:blipFill>
        <p:spPr>
          <a:xfrm>
            <a:off x="1219200" y="1219200"/>
            <a:ext cx="6359530" cy="4648200"/>
          </a:xfrm>
          <a:prstGeom prst="rect">
            <a:avLst/>
          </a:prstGeom>
        </p:spPr>
      </p:pic>
    </p:spTree>
    <p:extLst>
      <p:ext uri="{BB962C8B-B14F-4D97-AF65-F5344CB8AC3E}">
        <p14:creationId xmlns:p14="http://schemas.microsoft.com/office/powerpoint/2010/main" val="3656395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 Phần mềm HTN</a:t>
            </a:r>
          </a:p>
        </p:txBody>
      </p:sp>
      <p:sp>
        <p:nvSpPr>
          <p:cNvPr id="3" name="Text Placeholder 2"/>
          <p:cNvSpPr>
            <a:spLocks noGrp="1"/>
          </p:cNvSpPr>
          <p:nvPr>
            <p:ph type="body" idx="1"/>
          </p:nvPr>
        </p:nvSpPr>
        <p:spPr/>
        <p:txBody>
          <a:bodyPr>
            <a:normAutofit fontScale="92500" lnSpcReduction="20000"/>
          </a:bodyPr>
          <a:lstStyle/>
          <a:p>
            <a:pPr marL="385763" indent="-385763">
              <a:buFont typeface="+mj-lt"/>
              <a:buAutoNum type="arabicParenR"/>
            </a:pPr>
            <a:r>
              <a:rPr lang="en-US"/>
              <a:t>Tổng quan</a:t>
            </a:r>
          </a:p>
          <a:p>
            <a:pPr marL="385763" indent="-385763">
              <a:buFont typeface="+mj-lt"/>
              <a:buAutoNum type="arabicParenR"/>
            </a:pPr>
            <a:r>
              <a:rPr lang="en-US"/>
              <a:t>Trình điều khiển thiết bị</a:t>
            </a:r>
          </a:p>
          <a:p>
            <a:pPr marL="385763" indent="-385763">
              <a:buFont typeface="+mj-lt"/>
              <a:buAutoNum type="arabicParenR"/>
            </a:pPr>
            <a:r>
              <a:rPr lang="en-US"/>
              <a:t>Hệ điều hành nhúng</a:t>
            </a:r>
          </a:p>
          <a:p>
            <a:pPr marL="385763" indent="-385763">
              <a:buFont typeface="+mj-lt"/>
              <a:buAutoNum type="arabicParenR"/>
            </a:pPr>
            <a:r>
              <a:rPr lang="en-US"/>
              <a:t>Tiến trình</a:t>
            </a:r>
          </a:p>
          <a:p>
            <a:pPr marL="385763" indent="-385763">
              <a:buFont typeface="+mj-lt"/>
              <a:buAutoNum type="arabicParenR"/>
            </a:pPr>
            <a:r>
              <a:rPr lang="en-US"/>
              <a:t>Middleware, App</a:t>
            </a:r>
          </a:p>
        </p:txBody>
      </p:sp>
      <p:sp>
        <p:nvSpPr>
          <p:cNvPr id="5" name="Date Placeholder 4">
            <a:extLst>
              <a:ext uri="{FF2B5EF4-FFF2-40B4-BE49-F238E27FC236}">
                <a16:creationId xmlns:a16="http://schemas.microsoft.com/office/drawing/2014/main" id="{8AA35ECA-0DD7-4D33-886C-8BF9A557F1BA}"/>
              </a:ext>
            </a:extLst>
          </p:cNvPr>
          <p:cNvSpPr>
            <a:spLocks noGrp="1"/>
          </p:cNvSpPr>
          <p:nvPr>
            <p:ph type="dt" sz="half" idx="10"/>
          </p:nvPr>
        </p:nvSpPr>
        <p:spPr/>
        <p:txBody>
          <a:bodyPr/>
          <a:lstStyle/>
          <a:p>
            <a:fld id="{E99D3596-6584-4312-8733-DD90604CB6F5}" type="datetime1">
              <a:rPr lang="en-US" smtClean="0"/>
              <a:t>12/4/2023</a:t>
            </a:fld>
            <a:endParaRPr lang="en-US" dirty="0"/>
          </a:p>
        </p:txBody>
      </p:sp>
      <p:sp>
        <p:nvSpPr>
          <p:cNvPr id="4" name="Slide Number Placeholder 3"/>
          <p:cNvSpPr>
            <a:spLocks noGrp="1"/>
          </p:cNvSpPr>
          <p:nvPr>
            <p:ph type="sldNum" sz="quarter" idx="12"/>
          </p:nvPr>
        </p:nvSpPr>
        <p:spPr/>
        <p:txBody>
          <a:bodyPr/>
          <a:lstStyle/>
          <a:p>
            <a:fld id="{A8FFE56A-893B-4A9C-BB26-9B7FC42D8F6C}" type="slidenum">
              <a:rPr lang="en-US" smtClean="0"/>
              <a:t>55</a:t>
            </a:fld>
            <a:endParaRPr lang="en-US" dirty="0"/>
          </a:p>
        </p:txBody>
      </p:sp>
    </p:spTree>
    <p:extLst>
      <p:ext uri="{BB962C8B-B14F-4D97-AF65-F5344CB8AC3E}">
        <p14:creationId xmlns:p14="http://schemas.microsoft.com/office/powerpoint/2010/main" val="2674134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72"/>
            <a:ext cx="9144000" cy="553998"/>
          </a:xfrm>
        </p:spPr>
        <p:txBody>
          <a:bodyPr/>
          <a:lstStyle/>
          <a:p>
            <a:r>
              <a:rPr lang="en-US"/>
              <a:t>5.1. Tổng quan	</a:t>
            </a:r>
          </a:p>
        </p:txBody>
      </p:sp>
      <p:sp>
        <p:nvSpPr>
          <p:cNvPr id="3" name="Content Placeholder 2"/>
          <p:cNvSpPr>
            <a:spLocks noGrp="1"/>
          </p:cNvSpPr>
          <p:nvPr>
            <p:ph idx="1"/>
          </p:nvPr>
        </p:nvSpPr>
        <p:spPr>
          <a:xfrm>
            <a:off x="231140" y="1162876"/>
            <a:ext cx="8211184" cy="1754326"/>
          </a:xfrm>
        </p:spPr>
        <p:txBody>
          <a:bodyPr/>
          <a:lstStyle/>
          <a:p>
            <a:r>
              <a:rPr lang="en-US"/>
              <a:t>Phần mềm nhúng: là phần mềm với</a:t>
            </a:r>
          </a:p>
          <a:p>
            <a:pPr lvl="1"/>
            <a:r>
              <a:rPr lang="en-US"/>
              <a:t>Chức năng chuyên biệt</a:t>
            </a:r>
          </a:p>
          <a:p>
            <a:pPr lvl="1"/>
            <a:r>
              <a:rPr lang="en-US"/>
              <a:t>Được viết ra để điều khiển một loại hệ thống phần cứng cụ thể</a:t>
            </a:r>
          </a:p>
          <a:p>
            <a:r>
              <a:rPr lang="en-US"/>
              <a:t>Đa số HTN là thời gian thực, nên PMN cũng bị ràng buộc về mặt thời gian.</a:t>
            </a:r>
          </a:p>
        </p:txBody>
      </p:sp>
      <p:sp>
        <p:nvSpPr>
          <p:cNvPr id="5" name="Date Placeholder 4">
            <a:extLst>
              <a:ext uri="{FF2B5EF4-FFF2-40B4-BE49-F238E27FC236}">
                <a16:creationId xmlns:a16="http://schemas.microsoft.com/office/drawing/2014/main" id="{4CDE32BF-8992-4B7B-9CE9-EFA8BEBBF792}"/>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56</a:t>
            </a:fld>
            <a:endParaRPr lang="en-US" dirty="0"/>
          </a:p>
        </p:txBody>
      </p:sp>
      <p:pic>
        <p:nvPicPr>
          <p:cNvPr id="6146" name="Picture 2" descr="Embedded systems basics | vinothembed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673" y="3258811"/>
            <a:ext cx="4817672" cy="250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44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72"/>
            <a:ext cx="9144000" cy="553998"/>
          </a:xfrm>
        </p:spPr>
        <p:txBody>
          <a:bodyPr/>
          <a:lstStyle/>
          <a:p>
            <a:r>
              <a:rPr lang="en-US"/>
              <a:t>5.2. Trình điều khiển thiết bị </a:t>
            </a:r>
          </a:p>
        </p:txBody>
      </p:sp>
      <p:sp>
        <p:nvSpPr>
          <p:cNvPr id="3" name="Content Placeholder 2"/>
          <p:cNvSpPr>
            <a:spLocks noGrp="1"/>
          </p:cNvSpPr>
          <p:nvPr>
            <p:ph idx="1"/>
          </p:nvPr>
        </p:nvSpPr>
        <p:spPr/>
        <p:txBody>
          <a:bodyPr>
            <a:normAutofit/>
          </a:bodyPr>
          <a:lstStyle/>
          <a:p>
            <a:r>
              <a:rPr lang="en-US"/>
              <a:t> Mối thành phần phần cứng bên trong HTN, đều có một phần mềm riêng biệt, để giao tiếp và điều khiển trực tiếp, gọi là </a:t>
            </a:r>
            <a:r>
              <a:rPr lang="en-US" b="1"/>
              <a:t>Device Driver</a:t>
            </a:r>
          </a:p>
          <a:p>
            <a:r>
              <a:rPr lang="en-US"/>
              <a:t> Các chương trình lớp trên muốn truy xuất đến phần cứng nào thì phải thông qua Driver của phần cứng đó</a:t>
            </a:r>
          </a:p>
        </p:txBody>
      </p:sp>
      <p:sp>
        <p:nvSpPr>
          <p:cNvPr id="5" name="Date Placeholder 4">
            <a:extLst>
              <a:ext uri="{FF2B5EF4-FFF2-40B4-BE49-F238E27FC236}">
                <a16:creationId xmlns:a16="http://schemas.microsoft.com/office/drawing/2014/main" id="{5A0ECEE4-5D46-4A70-9ABC-A0B7AAD9FF7E}"/>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57</a:t>
            </a:fld>
            <a:endParaRPr lang="en-US" dirty="0"/>
          </a:p>
        </p:txBody>
      </p:sp>
      <p:pic>
        <p:nvPicPr>
          <p:cNvPr id="7170" name="Picture 2" descr="How to be an Embedded System Design Engin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555" y="3240285"/>
            <a:ext cx="3985395" cy="252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363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72"/>
            <a:ext cx="9144000" cy="553998"/>
          </a:xfrm>
        </p:spPr>
        <p:txBody>
          <a:bodyPr/>
          <a:lstStyle/>
          <a:p>
            <a:r>
              <a:rPr lang="en-US"/>
              <a:t>5.3. Hệ điều hành nhúng</a:t>
            </a:r>
          </a:p>
        </p:txBody>
      </p:sp>
      <p:sp>
        <p:nvSpPr>
          <p:cNvPr id="3" name="Content Placeholder 2"/>
          <p:cNvSpPr>
            <a:spLocks noGrp="1"/>
          </p:cNvSpPr>
          <p:nvPr>
            <p:ph idx="1"/>
          </p:nvPr>
        </p:nvSpPr>
        <p:spPr/>
        <p:txBody>
          <a:bodyPr>
            <a:normAutofit/>
          </a:bodyPr>
          <a:lstStyle/>
          <a:p>
            <a:r>
              <a:rPr lang="en-US" sz="1800"/>
              <a:t>Chương trình phần mềm được viết cho HTN, giúp việc giao tiếp giữa người sử dụng với phần cứng được dễ dạng hơn</a:t>
            </a:r>
          </a:p>
          <a:p>
            <a:r>
              <a:rPr lang="en-US" sz="1800"/>
              <a:t>HĐH nhúng có vai trò phân phối, cấp phát và giải quyết tranh chấp tài nguyên hệ thống, như:</a:t>
            </a:r>
          </a:p>
          <a:p>
            <a:pPr lvl="1"/>
            <a:r>
              <a:rPr lang="en-US" sz="1500"/>
              <a:t>Thời Sử dụng CPU</a:t>
            </a:r>
          </a:p>
          <a:p>
            <a:pPr lvl="1"/>
            <a:r>
              <a:rPr lang="en-US" sz="1500"/>
              <a:t>Vùng bộ nhớ, Vùng lưu trữ tập tin</a:t>
            </a:r>
          </a:p>
          <a:p>
            <a:pPr lvl="1"/>
            <a:r>
              <a:rPr lang="en-US" sz="1500"/>
              <a:t>Ngoại vi</a:t>
            </a:r>
          </a:p>
          <a:p>
            <a:r>
              <a:rPr lang="en-US" sz="1800"/>
              <a:t>Một số OS</a:t>
            </a:r>
            <a:endParaRPr lang="en-US"/>
          </a:p>
        </p:txBody>
      </p:sp>
      <p:sp>
        <p:nvSpPr>
          <p:cNvPr id="6" name="Date Placeholder 5">
            <a:extLst>
              <a:ext uri="{FF2B5EF4-FFF2-40B4-BE49-F238E27FC236}">
                <a16:creationId xmlns:a16="http://schemas.microsoft.com/office/drawing/2014/main" id="{B041F681-B5AF-45D8-BF0C-3B8C27F73F02}"/>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58</a:t>
            </a:fld>
            <a:endParaRPr lang="en-US" dirty="0"/>
          </a:p>
        </p:txBody>
      </p:sp>
      <p:pic>
        <p:nvPicPr>
          <p:cNvPr id="5" name="Picture 2" descr="How to be an Embedded System Design Engin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253" y="2816363"/>
            <a:ext cx="3985395" cy="25211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mbedded Operating Systems | UI OS | Crank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680" y="4144207"/>
            <a:ext cx="2440542" cy="1617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887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72"/>
            <a:ext cx="9144000" cy="553998"/>
          </a:xfrm>
        </p:spPr>
        <p:txBody>
          <a:bodyPr/>
          <a:lstStyle/>
          <a:p>
            <a:r>
              <a:rPr lang="en-US"/>
              <a:t>5.4. Tiến trình</a:t>
            </a:r>
          </a:p>
        </p:txBody>
      </p:sp>
      <p:sp>
        <p:nvSpPr>
          <p:cNvPr id="3" name="Content Placeholder 2"/>
          <p:cNvSpPr>
            <a:spLocks noGrp="1"/>
          </p:cNvSpPr>
          <p:nvPr>
            <p:ph idx="1"/>
          </p:nvPr>
        </p:nvSpPr>
        <p:spPr>
          <a:xfrm>
            <a:off x="231140" y="1162876"/>
            <a:ext cx="8211184" cy="2800767"/>
          </a:xfrm>
        </p:spPr>
        <p:txBody>
          <a:bodyPr/>
          <a:lstStyle/>
          <a:p>
            <a:r>
              <a:rPr lang="en-US"/>
              <a:t>HTN chứa hệ điều hành hoạt động bằng cách chia nhỏ chương trình lớn thành nhiều chương trình nhỏ hơn, cùng thực thi.</a:t>
            </a:r>
          </a:p>
          <a:p>
            <a:r>
              <a:rPr lang="en-US"/>
              <a:t>Một </a:t>
            </a:r>
            <a:r>
              <a:rPr lang="en-US" b="1"/>
              <a:t>chương trình khi hoạt động </a:t>
            </a:r>
            <a:r>
              <a:rPr lang="en-US"/>
              <a:t>sẽ được gọi là </a:t>
            </a:r>
            <a:r>
              <a:rPr lang="en-US" b="1"/>
              <a:t>tiến trình  </a:t>
            </a:r>
            <a:r>
              <a:rPr lang="en-US"/>
              <a:t>(mỗi tiến trình sẽ đươc cấp các tài nguyên riêng)</a:t>
            </a:r>
          </a:p>
          <a:p>
            <a:endParaRPr lang="en-US" b="1"/>
          </a:p>
        </p:txBody>
      </p:sp>
      <p:sp>
        <p:nvSpPr>
          <p:cNvPr id="9" name="Date Placeholder 8">
            <a:extLst>
              <a:ext uri="{FF2B5EF4-FFF2-40B4-BE49-F238E27FC236}">
                <a16:creationId xmlns:a16="http://schemas.microsoft.com/office/drawing/2014/main" id="{CE2F34CC-648F-4855-A95D-BE68B353D8C3}"/>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59</a:t>
            </a:fld>
            <a:endParaRPr lang="en-US" dirty="0"/>
          </a:p>
        </p:txBody>
      </p:sp>
      <p:sp>
        <p:nvSpPr>
          <p:cNvPr id="5" name="TextBox 4"/>
          <p:cNvSpPr txBox="1"/>
          <p:nvPr/>
        </p:nvSpPr>
        <p:spPr>
          <a:xfrm>
            <a:off x="3244756" y="3303611"/>
            <a:ext cx="2108579" cy="300082"/>
          </a:xfrm>
          <a:prstGeom prst="rect">
            <a:avLst/>
          </a:prstGeom>
          <a:noFill/>
          <a:ln>
            <a:solidFill>
              <a:srgbClr val="0080FF"/>
            </a:solidFill>
          </a:ln>
        </p:spPr>
        <p:txBody>
          <a:bodyPr wrap="square" rtlCol="0">
            <a:spAutoFit/>
          </a:bodyPr>
          <a:lstStyle/>
          <a:p>
            <a:pPr algn="ctr"/>
            <a:r>
              <a:rPr lang="en-US" sz="1350"/>
              <a:t>Hệ điều hành</a:t>
            </a:r>
          </a:p>
        </p:txBody>
      </p:sp>
      <p:sp>
        <p:nvSpPr>
          <p:cNvPr id="6" name="TextBox 5"/>
          <p:cNvSpPr txBox="1"/>
          <p:nvPr/>
        </p:nvSpPr>
        <p:spPr>
          <a:xfrm>
            <a:off x="2845559" y="5621357"/>
            <a:ext cx="184731" cy="300082"/>
          </a:xfrm>
          <a:prstGeom prst="rect">
            <a:avLst/>
          </a:prstGeom>
          <a:noFill/>
        </p:spPr>
        <p:txBody>
          <a:bodyPr wrap="none" rtlCol="0">
            <a:spAutoFit/>
          </a:bodyPr>
          <a:lstStyle/>
          <a:p>
            <a:endParaRPr lang="en-US" sz="1350"/>
          </a:p>
        </p:txBody>
      </p:sp>
      <p:sp>
        <p:nvSpPr>
          <p:cNvPr id="7" name="TextBox 6"/>
          <p:cNvSpPr txBox="1"/>
          <p:nvPr/>
        </p:nvSpPr>
        <p:spPr>
          <a:xfrm>
            <a:off x="922077" y="4071298"/>
            <a:ext cx="2825087" cy="1131079"/>
          </a:xfrm>
          <a:prstGeom prst="rect">
            <a:avLst/>
          </a:prstGeom>
          <a:noFill/>
          <a:ln>
            <a:solidFill>
              <a:srgbClr val="0080FF"/>
            </a:solidFill>
          </a:ln>
        </p:spPr>
        <p:txBody>
          <a:bodyPr wrap="square" rtlCol="0">
            <a:spAutoFit/>
          </a:bodyPr>
          <a:lstStyle/>
          <a:p>
            <a:pPr algn="ctr"/>
            <a:r>
              <a:rPr lang="en-US" sz="1350" b="1"/>
              <a:t>Tiến trình 1</a:t>
            </a:r>
          </a:p>
          <a:p>
            <a:pPr marL="214313" indent="-214313">
              <a:buFont typeface="Arial" panose="020B0604020202020204" pitchFamily="34" charset="0"/>
              <a:buChar char="•"/>
            </a:pPr>
            <a:r>
              <a:rPr lang="en-US" sz="1350"/>
              <a:t>Không gian địa chỉ A (bộ nhớ)</a:t>
            </a:r>
          </a:p>
          <a:p>
            <a:pPr marL="214313" indent="-214313">
              <a:buFont typeface="Arial" panose="020B0604020202020204" pitchFamily="34" charset="0"/>
              <a:buChar char="•"/>
            </a:pPr>
            <a:r>
              <a:rPr lang="en-US" sz="1350"/>
              <a:t>Con trỏ lệnh</a:t>
            </a:r>
          </a:p>
          <a:p>
            <a:pPr marL="214313" indent="-214313">
              <a:buFont typeface="Arial" panose="020B0604020202020204" pitchFamily="34" charset="0"/>
              <a:buChar char="•"/>
            </a:pPr>
            <a:r>
              <a:rPr lang="en-US" sz="1350"/>
              <a:t>Thanh ghi stack</a:t>
            </a:r>
          </a:p>
          <a:p>
            <a:pPr marL="214313" indent="-214313">
              <a:buFont typeface="Arial" panose="020B0604020202020204" pitchFamily="34" charset="0"/>
              <a:buChar char="•"/>
            </a:pPr>
            <a:r>
              <a:rPr lang="en-US" sz="1350"/>
              <a:t>Tài nguyên #</a:t>
            </a:r>
          </a:p>
        </p:txBody>
      </p:sp>
      <p:sp>
        <p:nvSpPr>
          <p:cNvPr id="8" name="TextBox 7"/>
          <p:cNvSpPr txBox="1"/>
          <p:nvPr/>
        </p:nvSpPr>
        <p:spPr>
          <a:xfrm>
            <a:off x="4728949" y="4071298"/>
            <a:ext cx="2804615" cy="1131079"/>
          </a:xfrm>
          <a:prstGeom prst="rect">
            <a:avLst/>
          </a:prstGeom>
          <a:noFill/>
          <a:ln>
            <a:solidFill>
              <a:srgbClr val="0080FF"/>
            </a:solidFill>
          </a:ln>
        </p:spPr>
        <p:txBody>
          <a:bodyPr wrap="square" rtlCol="0">
            <a:spAutoFit/>
          </a:bodyPr>
          <a:lstStyle/>
          <a:p>
            <a:pPr algn="ctr"/>
            <a:r>
              <a:rPr lang="en-US" sz="1350" b="1"/>
              <a:t>Tiến trình 2</a:t>
            </a:r>
          </a:p>
          <a:p>
            <a:pPr marL="214313" indent="-214313">
              <a:buFont typeface="Arial" panose="020B0604020202020204" pitchFamily="34" charset="0"/>
              <a:buChar char="•"/>
            </a:pPr>
            <a:r>
              <a:rPr lang="en-US" sz="1350"/>
              <a:t>Không gian địa chỉ B (bộ nhớ)</a:t>
            </a:r>
          </a:p>
          <a:p>
            <a:pPr marL="214313" indent="-214313">
              <a:buFont typeface="Arial" panose="020B0604020202020204" pitchFamily="34" charset="0"/>
              <a:buChar char="•"/>
            </a:pPr>
            <a:r>
              <a:rPr lang="en-US" sz="1350"/>
              <a:t>Con trỏ lệnh</a:t>
            </a:r>
          </a:p>
          <a:p>
            <a:pPr marL="214313" indent="-214313">
              <a:buFont typeface="Arial" panose="020B0604020202020204" pitchFamily="34" charset="0"/>
              <a:buChar char="•"/>
            </a:pPr>
            <a:r>
              <a:rPr lang="en-US" sz="1350"/>
              <a:t>Thanh ghi stack</a:t>
            </a:r>
          </a:p>
          <a:p>
            <a:pPr marL="214313" indent="-214313">
              <a:buFont typeface="Arial" panose="020B0604020202020204" pitchFamily="34" charset="0"/>
              <a:buChar char="•"/>
            </a:pPr>
            <a:r>
              <a:rPr lang="en-US" sz="1350"/>
              <a:t>Tài nguyên #</a:t>
            </a:r>
          </a:p>
        </p:txBody>
      </p:sp>
      <p:cxnSp>
        <p:nvCxnSpPr>
          <p:cNvPr id="10" name="Straight Arrow Connector 9"/>
          <p:cNvCxnSpPr/>
          <p:nvPr/>
        </p:nvCxnSpPr>
        <p:spPr>
          <a:xfrm flipH="1">
            <a:off x="2748684" y="3631739"/>
            <a:ext cx="763057" cy="398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974609" y="3631739"/>
            <a:ext cx="624385" cy="43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99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19200" y="1295400"/>
            <a:ext cx="6934200" cy="702115"/>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i="1" spc="-5">
                <a:latin typeface="Cambria"/>
                <a:cs typeface="Cambria"/>
              </a:rPr>
              <a:t>Phân biệt giữa </a:t>
            </a:r>
            <a:r>
              <a:rPr lang="en-US" sz="2000" b="1" i="1" spc="-5">
                <a:latin typeface="Cambria"/>
                <a:cs typeface="Cambria"/>
              </a:rPr>
              <a:t>vi điều khiển </a:t>
            </a:r>
            <a:r>
              <a:rPr lang="en-US" sz="2000" i="1" spc="-5">
                <a:latin typeface="Cambria"/>
                <a:cs typeface="Cambria"/>
              </a:rPr>
              <a:t>và </a:t>
            </a:r>
            <a:r>
              <a:rPr lang="en-US" sz="2000" b="1" i="1" spc="-5">
                <a:latin typeface="Cambria"/>
                <a:cs typeface="Cambria"/>
              </a:rPr>
              <a:t>vi xử lý?</a:t>
            </a:r>
          </a:p>
          <a:p>
            <a:pPr marL="12700" marR="5080">
              <a:lnSpc>
                <a:spcPct val="100000"/>
              </a:lnSpc>
              <a:spcBef>
                <a:spcPts val="95"/>
              </a:spcBef>
              <a:tabLst>
                <a:tab pos="354965" algn="l"/>
                <a:tab pos="355600" algn="l"/>
              </a:tabLst>
            </a:pPr>
            <a:endParaRPr lang="en-US" sz="2400" i="1" spc="-5">
              <a:solidFill>
                <a:srgbClr val="000066"/>
              </a:solidFill>
              <a:latin typeface="Cambria"/>
              <a:cs typeface="Cambria"/>
            </a:endParaRP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6</a:t>
            </a:fld>
            <a:endParaRPr sz="1400">
              <a:latin typeface="Microsoft Sans Serif"/>
              <a:cs typeface="Microsoft Sans Serif"/>
            </a:endParaRPr>
          </a:p>
        </p:txBody>
      </p:sp>
      <p:sp>
        <p:nvSpPr>
          <p:cNvPr id="2" name="TextBox 1">
            <a:extLst>
              <a:ext uri="{FF2B5EF4-FFF2-40B4-BE49-F238E27FC236}">
                <a16:creationId xmlns:a16="http://schemas.microsoft.com/office/drawing/2014/main" id="{9BD3FE92-D56A-3037-9727-2C533C28A5CD}"/>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Microcontrollers vs Microprocessors?</a:t>
            </a:r>
            <a:endParaRPr lang="en-US" sz="1800" b="1">
              <a:latin typeface="Cambria"/>
              <a:cs typeface="Cambria"/>
            </a:endParaRPr>
          </a:p>
        </p:txBody>
      </p:sp>
      <p:pic>
        <p:nvPicPr>
          <p:cNvPr id="6" name="Picture 5">
            <a:extLst>
              <a:ext uri="{FF2B5EF4-FFF2-40B4-BE49-F238E27FC236}">
                <a16:creationId xmlns:a16="http://schemas.microsoft.com/office/drawing/2014/main" id="{07A9D56A-E9A3-5707-C550-2A3AD7003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186472"/>
            <a:ext cx="5782062" cy="2809076"/>
          </a:xfrm>
          <a:prstGeom prst="rect">
            <a:avLst/>
          </a:prstGeom>
        </p:spPr>
      </p:pic>
      <p:pic>
        <p:nvPicPr>
          <p:cNvPr id="9" name="Picture 8">
            <a:extLst>
              <a:ext uri="{FF2B5EF4-FFF2-40B4-BE49-F238E27FC236}">
                <a16:creationId xmlns:a16="http://schemas.microsoft.com/office/drawing/2014/main" id="{613E9487-8689-76EA-1AD3-275572E2D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676400"/>
            <a:ext cx="5181600" cy="3324478"/>
          </a:xfrm>
          <a:prstGeom prst="rect">
            <a:avLst/>
          </a:prstGeom>
        </p:spPr>
      </p:pic>
      <p:sp>
        <p:nvSpPr>
          <p:cNvPr id="10" name="object 3">
            <a:extLst>
              <a:ext uri="{FF2B5EF4-FFF2-40B4-BE49-F238E27FC236}">
                <a16:creationId xmlns:a16="http://schemas.microsoft.com/office/drawing/2014/main" id="{F3E06C20-1448-9EED-26E6-7AAEEFA51842}"/>
              </a:ext>
            </a:extLst>
          </p:cNvPr>
          <p:cNvSpPr txBox="1"/>
          <p:nvPr/>
        </p:nvSpPr>
        <p:spPr>
          <a:xfrm>
            <a:off x="1219200" y="1942800"/>
            <a:ext cx="6934200" cy="319959"/>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i="1" spc="-5">
                <a:latin typeface="Cambria"/>
                <a:cs typeface="Cambria"/>
              </a:rPr>
              <a:t>Intel Core I9x</a:t>
            </a:r>
            <a:endParaRPr lang="en-US" sz="2400" i="1" spc="-5">
              <a:solidFill>
                <a:srgbClr val="000066"/>
              </a:solidFill>
              <a:latin typeface="Cambria"/>
              <a:cs typeface="Cambria"/>
            </a:endParaRPr>
          </a:p>
        </p:txBody>
      </p:sp>
    </p:spTree>
    <p:extLst>
      <p:ext uri="{BB962C8B-B14F-4D97-AF65-F5344CB8AC3E}">
        <p14:creationId xmlns:p14="http://schemas.microsoft.com/office/powerpoint/2010/main" val="2874635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72"/>
            <a:ext cx="9144000" cy="553998"/>
          </a:xfrm>
        </p:spPr>
        <p:txBody>
          <a:bodyPr/>
          <a:lstStyle/>
          <a:p>
            <a:r>
              <a:rPr lang="en-US"/>
              <a:t>5.5. Middleware, Aplication</a:t>
            </a:r>
          </a:p>
        </p:txBody>
      </p:sp>
      <p:sp>
        <p:nvSpPr>
          <p:cNvPr id="3" name="Content Placeholder 2"/>
          <p:cNvSpPr>
            <a:spLocks noGrp="1"/>
          </p:cNvSpPr>
          <p:nvPr>
            <p:ph idx="1"/>
          </p:nvPr>
        </p:nvSpPr>
        <p:spPr>
          <a:xfrm>
            <a:off x="231140" y="1162876"/>
            <a:ext cx="8211184" cy="1600438"/>
          </a:xfrm>
        </p:spPr>
        <p:txBody>
          <a:bodyPr/>
          <a:lstStyle/>
          <a:p>
            <a:r>
              <a:rPr lang="en-US"/>
              <a:t>Middleware: có thể nằm ở nhiều nơi, tách biệt với App, OS và Driver</a:t>
            </a:r>
          </a:p>
          <a:p>
            <a:r>
              <a:rPr lang="en-US"/>
              <a:t>Application: phần mềm nằm ở lớp trên cùng, giao tiếp với người dùng</a:t>
            </a:r>
          </a:p>
        </p:txBody>
      </p:sp>
      <p:sp>
        <p:nvSpPr>
          <p:cNvPr id="6" name="Date Placeholder 5">
            <a:extLst>
              <a:ext uri="{FF2B5EF4-FFF2-40B4-BE49-F238E27FC236}">
                <a16:creationId xmlns:a16="http://schemas.microsoft.com/office/drawing/2014/main" id="{1501E7BC-19BD-41FF-A366-313EC03FA6C1}"/>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60</a:t>
            </a:fld>
            <a:endParaRPr lang="en-US" dirty="0"/>
          </a:p>
        </p:txBody>
      </p:sp>
      <p:pic>
        <p:nvPicPr>
          <p:cNvPr id="5" name="Picture 4"/>
          <p:cNvPicPr>
            <a:picLocks noChangeAspect="1"/>
          </p:cNvPicPr>
          <p:nvPr/>
        </p:nvPicPr>
        <p:blipFill>
          <a:blip r:embed="rId2"/>
          <a:stretch>
            <a:fillRect/>
          </a:stretch>
        </p:blipFill>
        <p:spPr>
          <a:xfrm>
            <a:off x="985838" y="2851796"/>
            <a:ext cx="7172325" cy="2464594"/>
          </a:xfrm>
          <a:prstGeom prst="rect">
            <a:avLst/>
          </a:prstGeom>
        </p:spPr>
      </p:pic>
    </p:spTree>
    <p:extLst>
      <p:ext uri="{BB962C8B-B14F-4D97-AF65-F5344CB8AC3E}">
        <p14:creationId xmlns:p14="http://schemas.microsoft.com/office/powerpoint/2010/main" val="3417810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72"/>
            <a:ext cx="9144000" cy="553998"/>
          </a:xfrm>
        </p:spPr>
        <p:txBody>
          <a:bodyPr/>
          <a:lstStyle/>
          <a:p>
            <a:r>
              <a:rPr lang="en-US"/>
              <a:t>5.5.1. Middleware</a:t>
            </a:r>
          </a:p>
        </p:txBody>
      </p:sp>
      <p:sp>
        <p:nvSpPr>
          <p:cNvPr id="3" name="Content Placeholder 2"/>
          <p:cNvSpPr>
            <a:spLocks noGrp="1"/>
          </p:cNvSpPr>
          <p:nvPr>
            <p:ph idx="1"/>
          </p:nvPr>
        </p:nvSpPr>
        <p:spPr>
          <a:xfrm>
            <a:off x="231140" y="1162876"/>
            <a:ext cx="8211184" cy="3200876"/>
          </a:xfrm>
        </p:spPr>
        <p:txBody>
          <a:bodyPr/>
          <a:lstStyle/>
          <a:p>
            <a:r>
              <a:rPr lang="en-US"/>
              <a:t>Được xem là phần mềm trung gian, đảm bảo sự linh hoạt, an ninh và giúp liên kết các phần mềm ở các lớp trên và dưới kế cận.</a:t>
            </a:r>
          </a:p>
          <a:p>
            <a:r>
              <a:rPr lang="en-US"/>
              <a:t>Thông thường chứa các hàm dịch vụ, có thể được gọi sử dụng nhiều lần bởi các phần mềm khác nhau. Nhằm làm giảm độ phức tạp của các phần mềm lớp trên</a:t>
            </a:r>
          </a:p>
          <a:p>
            <a:endParaRPr lang="en-US"/>
          </a:p>
        </p:txBody>
      </p:sp>
      <p:sp>
        <p:nvSpPr>
          <p:cNvPr id="5" name="Date Placeholder 4">
            <a:extLst>
              <a:ext uri="{FF2B5EF4-FFF2-40B4-BE49-F238E27FC236}">
                <a16:creationId xmlns:a16="http://schemas.microsoft.com/office/drawing/2014/main" id="{3B8CE1FD-967D-48C2-AA99-A71F25978925}"/>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FB3CAD-3658-48F7-A7C2-6CEF45B9FC71}" type="datetime1">
              <a:rPr lang="en-US" smtClean="0"/>
              <a:pPr/>
              <a:t>12/4/2023</a:t>
            </a:fld>
            <a:endParaRPr lang="en-US"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pPr/>
              <a:t>61</a:t>
            </a:fld>
            <a:endParaRPr lang="en-US" dirty="0"/>
          </a:p>
        </p:txBody>
      </p:sp>
    </p:spTree>
    <p:extLst>
      <p:ext uri="{BB962C8B-B14F-4D97-AF65-F5344CB8AC3E}">
        <p14:creationId xmlns:p14="http://schemas.microsoft.com/office/powerpoint/2010/main" val="731021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62</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1143000" y="374303"/>
            <a:ext cx="6934200" cy="308802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Câu hỏi bài tập:</a:t>
            </a:r>
          </a:p>
          <a:p>
            <a:pPr marL="12065" lvl="1">
              <a:lnSpc>
                <a:spcPct val="100000"/>
              </a:lnSpc>
              <a:spcBef>
                <a:spcPts val="819"/>
              </a:spcBef>
              <a:tabLst>
                <a:tab pos="674370" algn="l"/>
              </a:tabLst>
            </a:pPr>
            <a:endParaRPr lang="en-US" sz="2400" b="1">
              <a:solidFill>
                <a:srgbClr val="000066"/>
              </a:solidFill>
              <a:latin typeface="Cambria"/>
              <a:cs typeface="Cambria"/>
            </a:endParaRPr>
          </a:p>
          <a:p>
            <a:pPr marL="12065" lvl="1">
              <a:lnSpc>
                <a:spcPct val="100000"/>
              </a:lnSpc>
              <a:spcBef>
                <a:spcPts val="819"/>
              </a:spcBef>
              <a:tabLst>
                <a:tab pos="674370" algn="l"/>
              </a:tabLst>
            </a:pPr>
            <a:r>
              <a:rPr lang="en-US" sz="2400">
                <a:solidFill>
                  <a:srgbClr val="000066"/>
                </a:solidFill>
                <a:latin typeface="Cambria"/>
                <a:cs typeface="Cambria"/>
              </a:rPr>
              <a:t>1. Tạo tài khoảng trên Tinkercad</a:t>
            </a:r>
          </a:p>
          <a:p>
            <a:pPr marL="12065" lvl="1">
              <a:lnSpc>
                <a:spcPct val="100000"/>
              </a:lnSpc>
              <a:spcBef>
                <a:spcPts val="819"/>
              </a:spcBef>
              <a:tabLst>
                <a:tab pos="674370" algn="l"/>
              </a:tabLst>
            </a:pPr>
            <a:r>
              <a:rPr lang="en-US" sz="2400">
                <a:solidFill>
                  <a:srgbClr val="000066"/>
                </a:solidFill>
                <a:latin typeface="Cambria"/>
                <a:cs typeface="Cambria"/>
              </a:rPr>
              <a:t>2. Tải IDE Arduino</a:t>
            </a:r>
          </a:p>
          <a:p>
            <a:pPr marL="12065" lvl="1">
              <a:lnSpc>
                <a:spcPct val="100000"/>
              </a:lnSpc>
              <a:spcBef>
                <a:spcPts val="819"/>
              </a:spcBef>
              <a:tabLst>
                <a:tab pos="674370" algn="l"/>
              </a:tabLst>
            </a:pPr>
            <a:r>
              <a:rPr lang="en-US" sz="2400">
                <a:solidFill>
                  <a:srgbClr val="000066"/>
                </a:solidFill>
                <a:latin typeface="Cambria"/>
                <a:cs typeface="Cambria"/>
              </a:rPr>
              <a:t>3. Tìm hiểu về một số ứng dụng HTN trong thực tế, HTN đó thuộc loại nào (real time, stand alone..) và nêu đặc điểm của HTN đó?</a:t>
            </a:r>
            <a:endParaRPr lang="en-US" sz="1800">
              <a:latin typeface="Cambria"/>
              <a:cs typeface="Cambria"/>
            </a:endParaRPr>
          </a:p>
        </p:txBody>
      </p:sp>
    </p:spTree>
    <p:extLst>
      <p:ext uri="{BB962C8B-B14F-4D97-AF65-F5344CB8AC3E}">
        <p14:creationId xmlns:p14="http://schemas.microsoft.com/office/powerpoint/2010/main" val="1427503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FFE56A-893B-4A9C-BB26-9B7FC42D8F6C}" type="slidenum">
              <a:rPr lang="en-US" smtClean="0">
                <a:latin typeface="Cambria" panose="02040503050406030204" pitchFamily="18" charset="0"/>
              </a:rPr>
              <a:pPr/>
              <a:t>63</a:t>
            </a:fld>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2999DF0-CBFE-41C8-831E-03B195A004EC}"/>
              </a:ext>
            </a:extLst>
          </p:cNvPr>
          <p:cNvSpPr txBox="1"/>
          <p:nvPr/>
        </p:nvSpPr>
        <p:spPr>
          <a:xfrm>
            <a:off x="5196253" y="4897956"/>
            <a:ext cx="358727" cy="300082"/>
          </a:xfrm>
          <a:prstGeom prst="rect">
            <a:avLst/>
          </a:prstGeom>
          <a:solidFill>
            <a:schemeClr val="bg1"/>
          </a:solidFill>
        </p:spPr>
        <p:txBody>
          <a:bodyPr wrap="square" rtlCol="0">
            <a:spAutoFit/>
          </a:bodyPr>
          <a:lstStyle/>
          <a:p>
            <a:endParaRPr lang="vi-VN" sz="1350">
              <a:latin typeface="Cambria" panose="02040503050406030204" pitchFamily="18" charset="0"/>
            </a:endParaRPr>
          </a:p>
        </p:txBody>
      </p:sp>
      <p:sp>
        <p:nvSpPr>
          <p:cNvPr id="5" name="TextBox 4">
            <a:extLst>
              <a:ext uri="{FF2B5EF4-FFF2-40B4-BE49-F238E27FC236}">
                <a16:creationId xmlns:a16="http://schemas.microsoft.com/office/drawing/2014/main" id="{3D9EFC84-E5EE-440B-211E-C60CE7AA2BBB}"/>
              </a:ext>
            </a:extLst>
          </p:cNvPr>
          <p:cNvSpPr txBox="1"/>
          <p:nvPr/>
        </p:nvSpPr>
        <p:spPr>
          <a:xfrm>
            <a:off x="4018530" y="2819400"/>
            <a:ext cx="13716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Q &amp; A</a:t>
            </a:r>
          </a:p>
        </p:txBody>
      </p:sp>
    </p:spTree>
    <p:extLst>
      <p:ext uri="{BB962C8B-B14F-4D97-AF65-F5344CB8AC3E}">
        <p14:creationId xmlns:p14="http://schemas.microsoft.com/office/powerpoint/2010/main" val="3897330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19200" y="1295400"/>
            <a:ext cx="6934200" cy="702115"/>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i="1" spc="-5">
                <a:latin typeface="Cambria"/>
                <a:cs typeface="Cambria"/>
              </a:rPr>
              <a:t>Phân biệt giữa </a:t>
            </a:r>
            <a:r>
              <a:rPr lang="en-US" sz="2000" b="1" i="1" spc="-5">
                <a:latin typeface="Cambria"/>
                <a:cs typeface="Cambria"/>
              </a:rPr>
              <a:t>vi điều khiển </a:t>
            </a:r>
            <a:r>
              <a:rPr lang="en-US" sz="2000" i="1" spc="-5">
                <a:latin typeface="Cambria"/>
                <a:cs typeface="Cambria"/>
              </a:rPr>
              <a:t>và </a:t>
            </a:r>
            <a:r>
              <a:rPr lang="en-US" sz="2000" b="1" i="1" spc="-5">
                <a:latin typeface="Cambria"/>
                <a:cs typeface="Cambria"/>
              </a:rPr>
              <a:t>vi xử lý?</a:t>
            </a:r>
          </a:p>
          <a:p>
            <a:pPr marL="12700" marR="5080">
              <a:lnSpc>
                <a:spcPct val="100000"/>
              </a:lnSpc>
              <a:spcBef>
                <a:spcPts val="95"/>
              </a:spcBef>
              <a:tabLst>
                <a:tab pos="354965" algn="l"/>
                <a:tab pos="355600" algn="l"/>
              </a:tabLst>
            </a:pPr>
            <a:endParaRPr lang="en-US" sz="2400" i="1" spc="-5">
              <a:solidFill>
                <a:srgbClr val="000066"/>
              </a:solidFill>
              <a:latin typeface="Cambria"/>
              <a:cs typeface="Cambria"/>
            </a:endParaRP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7</a:t>
            </a:fld>
            <a:endParaRPr sz="1400">
              <a:latin typeface="Microsoft Sans Serif"/>
              <a:cs typeface="Microsoft Sans Serif"/>
            </a:endParaRPr>
          </a:p>
        </p:txBody>
      </p:sp>
      <p:sp>
        <p:nvSpPr>
          <p:cNvPr id="2" name="TextBox 1">
            <a:extLst>
              <a:ext uri="{FF2B5EF4-FFF2-40B4-BE49-F238E27FC236}">
                <a16:creationId xmlns:a16="http://schemas.microsoft.com/office/drawing/2014/main" id="{9BD3FE92-D56A-3037-9727-2C533C28A5CD}"/>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Microcontrollers vs Microprocessors?</a:t>
            </a:r>
            <a:endParaRPr lang="en-US" sz="1800" b="1">
              <a:latin typeface="Cambria"/>
              <a:cs typeface="Cambria"/>
            </a:endParaRPr>
          </a:p>
        </p:txBody>
      </p:sp>
      <p:pic>
        <p:nvPicPr>
          <p:cNvPr id="4" name="Picture 4" descr="Difference between Microprocessor and Microcontroller">
            <a:extLst>
              <a:ext uri="{FF2B5EF4-FFF2-40B4-BE49-F238E27FC236}">
                <a16:creationId xmlns:a16="http://schemas.microsoft.com/office/drawing/2014/main" id="{2520F6CB-ED40-3625-A59D-5FE758BC9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26414"/>
            <a:ext cx="4535109" cy="3450627"/>
          </a:xfrm>
          <a:prstGeom prst="rect">
            <a:avLst/>
          </a:prstGeom>
          <a:noFill/>
          <a:ln>
            <a:solidFill>
              <a:srgbClr val="0080FF"/>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85738FC-6C90-9DBE-E388-3FFFADB96373}"/>
              </a:ext>
            </a:extLst>
          </p:cNvPr>
          <p:cNvPicPr>
            <a:picLocks noChangeAspect="1"/>
          </p:cNvPicPr>
          <p:nvPr/>
        </p:nvPicPr>
        <p:blipFill rotWithShape="1">
          <a:blip r:embed="rId3"/>
          <a:srcRect l="20629" t="1002" r="21975" b="12866"/>
          <a:stretch/>
        </p:blipFill>
        <p:spPr>
          <a:xfrm>
            <a:off x="5943600" y="2426300"/>
            <a:ext cx="2667000" cy="3050741"/>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19200" y="1295400"/>
            <a:ext cx="6858000" cy="2081980"/>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b="1" spc="-5">
                <a:latin typeface="Cambria"/>
                <a:cs typeface="Cambria"/>
              </a:rPr>
              <a:t>Vi xử lý – Microprocessor (CPU)</a:t>
            </a:r>
          </a:p>
          <a:p>
            <a:pPr marL="12700" marR="5080">
              <a:lnSpc>
                <a:spcPct val="100000"/>
              </a:lnSpc>
              <a:spcBef>
                <a:spcPts val="95"/>
              </a:spcBef>
              <a:tabLst>
                <a:tab pos="354965" algn="l"/>
                <a:tab pos="355600" algn="l"/>
              </a:tabLst>
            </a:pPr>
            <a:endParaRPr lang="en-US">
              <a:latin typeface="Cambria" panose="02040503050406030204" pitchFamily="18" charset="0"/>
              <a:ea typeface="Cambria" panose="02040503050406030204" pitchFamily="18" charset="0"/>
            </a:endParaRPr>
          </a:p>
          <a:p>
            <a:pPr marL="12700" marR="5080" algn="just">
              <a:lnSpc>
                <a:spcPct val="100000"/>
              </a:lnSpc>
              <a:spcBef>
                <a:spcPts val="95"/>
              </a:spcBef>
              <a:tabLst>
                <a:tab pos="354965" algn="l"/>
                <a:tab pos="355600" algn="l"/>
              </a:tabLst>
            </a:pPr>
            <a:r>
              <a:rPr lang="en-US">
                <a:latin typeface="Cambria" panose="02040503050406030204" pitchFamily="18" charset="0"/>
                <a:ea typeface="Cambria" panose="02040503050406030204" pitchFamily="18" charset="0"/>
              </a:rPr>
              <a:t>A microprocessor is a </a:t>
            </a:r>
            <a:r>
              <a:rPr lang="en-US" b="1">
                <a:latin typeface="Cambria" panose="02040503050406030204" pitchFamily="18" charset="0"/>
                <a:ea typeface="Cambria" panose="02040503050406030204" pitchFamily="18" charset="0"/>
              </a:rPr>
              <a:t>computer processor </a:t>
            </a:r>
            <a:r>
              <a:rPr lang="en-US">
                <a:latin typeface="Cambria" panose="02040503050406030204" pitchFamily="18" charset="0"/>
                <a:ea typeface="Cambria" panose="02040503050406030204" pitchFamily="18" charset="0"/>
              </a:rPr>
              <a:t>where the </a:t>
            </a:r>
            <a:r>
              <a:rPr lang="en-US" b="1">
                <a:latin typeface="Cambria" panose="02040503050406030204" pitchFamily="18" charset="0"/>
                <a:ea typeface="Cambria" panose="02040503050406030204" pitchFamily="18" charset="0"/>
              </a:rPr>
              <a:t>data processing logic</a:t>
            </a:r>
            <a:r>
              <a:rPr lang="en-US">
                <a:latin typeface="Cambria" panose="02040503050406030204" pitchFamily="18" charset="0"/>
                <a:ea typeface="Cambria" panose="02040503050406030204" pitchFamily="18" charset="0"/>
              </a:rPr>
              <a:t> and </a:t>
            </a:r>
            <a:r>
              <a:rPr lang="en-US" b="1">
                <a:latin typeface="Cambria" panose="02040503050406030204" pitchFamily="18" charset="0"/>
                <a:ea typeface="Cambria" panose="02040503050406030204" pitchFamily="18" charset="0"/>
              </a:rPr>
              <a:t>control</a:t>
            </a:r>
            <a:r>
              <a:rPr lang="en-US">
                <a:latin typeface="Cambria" panose="02040503050406030204" pitchFamily="18" charset="0"/>
                <a:ea typeface="Cambria" panose="02040503050406030204" pitchFamily="18" charset="0"/>
              </a:rPr>
              <a:t> is included on a </a:t>
            </a:r>
            <a:r>
              <a:rPr lang="en-US" b="1">
                <a:latin typeface="Cambria" panose="02040503050406030204" pitchFamily="18" charset="0"/>
                <a:ea typeface="Cambria" panose="02040503050406030204" pitchFamily="18" charset="0"/>
              </a:rPr>
              <a:t>single integrated circuit (IC), or a small number of ICs</a:t>
            </a:r>
            <a:r>
              <a:rPr lang="en-US">
                <a:latin typeface="Cambria" panose="02040503050406030204" pitchFamily="18" charset="0"/>
                <a:ea typeface="Cambria" panose="02040503050406030204" pitchFamily="18" charset="0"/>
              </a:rPr>
              <a:t>. </a:t>
            </a:r>
          </a:p>
          <a:p>
            <a:pPr marL="12700" marR="5080" algn="just">
              <a:lnSpc>
                <a:spcPct val="100000"/>
              </a:lnSpc>
              <a:spcBef>
                <a:spcPts val="95"/>
              </a:spcBef>
              <a:tabLst>
                <a:tab pos="354965" algn="l"/>
                <a:tab pos="355600" algn="l"/>
              </a:tabLst>
            </a:pPr>
            <a:r>
              <a:rPr lang="en-US">
                <a:latin typeface="Cambria" panose="02040503050406030204" pitchFamily="18" charset="0"/>
                <a:ea typeface="Cambria" panose="02040503050406030204" pitchFamily="18" charset="0"/>
              </a:rPr>
              <a:t>The microprocessor contains the </a:t>
            </a:r>
            <a:r>
              <a:rPr lang="en-US" b="1">
                <a:latin typeface="Cambria" panose="02040503050406030204" pitchFamily="18" charset="0"/>
                <a:ea typeface="Cambria" panose="02040503050406030204" pitchFamily="18" charset="0"/>
              </a:rPr>
              <a:t>arithmetic, logic, and control circuitry required</a:t>
            </a:r>
            <a:endParaRPr lang="en-US" b="1" spc="-5">
              <a:latin typeface="Cambria" panose="02040503050406030204" pitchFamily="18" charset="0"/>
              <a:ea typeface="Cambria" panose="02040503050406030204" pitchFamily="18" charset="0"/>
              <a:cs typeface="Cambria"/>
            </a:endParaRP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8</a:t>
            </a:fld>
            <a:endParaRPr sz="1400">
              <a:latin typeface="Microsoft Sans Serif"/>
              <a:cs typeface="Microsoft Sans Serif"/>
            </a:endParaRPr>
          </a:p>
        </p:txBody>
      </p:sp>
      <p:sp>
        <p:nvSpPr>
          <p:cNvPr id="2" name="TextBox 1">
            <a:extLst>
              <a:ext uri="{FF2B5EF4-FFF2-40B4-BE49-F238E27FC236}">
                <a16:creationId xmlns:a16="http://schemas.microsoft.com/office/drawing/2014/main" id="{9BD3FE92-D56A-3037-9727-2C533C28A5CD}"/>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Microcontrollers vs Microprocessors?</a:t>
            </a:r>
            <a:endParaRPr lang="en-US" sz="1800" b="1">
              <a:latin typeface="Cambria"/>
              <a:cs typeface="Cambria"/>
            </a:endParaRPr>
          </a:p>
        </p:txBody>
      </p:sp>
      <p:pic>
        <p:nvPicPr>
          <p:cNvPr id="5" name="Picture 4">
            <a:extLst>
              <a:ext uri="{FF2B5EF4-FFF2-40B4-BE49-F238E27FC236}">
                <a16:creationId xmlns:a16="http://schemas.microsoft.com/office/drawing/2014/main" id="{6DDA3822-7238-4F10-5736-2ABA41FDB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581400"/>
            <a:ext cx="4572000" cy="2790160"/>
          </a:xfrm>
          <a:prstGeom prst="rect">
            <a:avLst/>
          </a:prstGeom>
        </p:spPr>
      </p:pic>
    </p:spTree>
    <p:extLst>
      <p:ext uri="{BB962C8B-B14F-4D97-AF65-F5344CB8AC3E}">
        <p14:creationId xmlns:p14="http://schemas.microsoft.com/office/powerpoint/2010/main" val="3951138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219200" y="1295400"/>
            <a:ext cx="7010400" cy="1761380"/>
          </a:xfrm>
          <a:prstGeom prst="rect">
            <a:avLst/>
          </a:prstGeom>
        </p:spPr>
        <p:txBody>
          <a:bodyPr vert="horz" wrap="square" lIns="0" tIns="12065" rIns="0" bIns="0" rtlCol="0">
            <a:spAutoFit/>
          </a:bodyPr>
          <a:lstStyle/>
          <a:p>
            <a:pPr marL="12700" marR="5080">
              <a:lnSpc>
                <a:spcPct val="100000"/>
              </a:lnSpc>
              <a:spcBef>
                <a:spcPts val="95"/>
              </a:spcBef>
              <a:tabLst>
                <a:tab pos="354965" algn="l"/>
                <a:tab pos="355600" algn="l"/>
              </a:tabLst>
            </a:pPr>
            <a:r>
              <a:rPr lang="en-US" sz="2000" spc="-5">
                <a:latin typeface="Cambria"/>
                <a:cs typeface="Cambria"/>
              </a:rPr>
              <a:t>Microcontroller - </a:t>
            </a:r>
            <a:r>
              <a:rPr lang="en-US" sz="2000" b="1" spc="-5">
                <a:latin typeface="Cambria"/>
                <a:cs typeface="Cambria"/>
              </a:rPr>
              <a:t>Vi</a:t>
            </a:r>
            <a:r>
              <a:rPr lang="en-US" sz="2000" spc="-5">
                <a:latin typeface="Cambria"/>
                <a:cs typeface="Cambria"/>
              </a:rPr>
              <a:t> </a:t>
            </a:r>
            <a:r>
              <a:rPr lang="en-US" sz="2000" b="1" spc="-5">
                <a:latin typeface="Cambria"/>
                <a:cs typeface="Cambria"/>
              </a:rPr>
              <a:t>điều khiển (MCU)</a:t>
            </a:r>
            <a:endParaRPr lang="en-US" sz="2000" spc="-5">
              <a:latin typeface="Cambria"/>
              <a:cs typeface="Cambria"/>
            </a:endParaRPr>
          </a:p>
          <a:p>
            <a:pPr marL="12700" marR="5080" algn="just">
              <a:lnSpc>
                <a:spcPct val="100000"/>
              </a:lnSpc>
              <a:spcBef>
                <a:spcPts val="95"/>
              </a:spcBef>
              <a:tabLst>
                <a:tab pos="354965" algn="l"/>
                <a:tab pos="355600" algn="l"/>
              </a:tabLst>
            </a:pPr>
            <a:endParaRPr lang="en-US" sz="2000">
              <a:solidFill>
                <a:srgbClr val="000000"/>
              </a:solidFill>
              <a:latin typeface="Cambria" panose="02040503050406030204" pitchFamily="18" charset="0"/>
              <a:ea typeface="Cambria" panose="02040503050406030204" pitchFamily="18" charset="0"/>
            </a:endParaRPr>
          </a:p>
          <a:p>
            <a:pPr marL="12700" marR="5080" algn="just">
              <a:lnSpc>
                <a:spcPct val="100000"/>
              </a:lnSpc>
              <a:spcBef>
                <a:spcPts val="95"/>
              </a:spcBef>
              <a:tabLst>
                <a:tab pos="354965" algn="l"/>
                <a:tab pos="355600" algn="l"/>
              </a:tabLst>
            </a:pPr>
            <a:r>
              <a:rPr lang="en-US">
                <a:solidFill>
                  <a:srgbClr val="000000"/>
                </a:solidFill>
                <a:latin typeface="Cambria" panose="02040503050406030204" pitchFamily="18" charset="0"/>
                <a:ea typeface="Cambria" panose="02040503050406030204" pitchFamily="18" charset="0"/>
              </a:rPr>
              <a:t>M</a:t>
            </a:r>
            <a:r>
              <a:rPr lang="en-US" b="0">
                <a:solidFill>
                  <a:srgbClr val="000000"/>
                </a:solidFill>
                <a:effectLst/>
                <a:latin typeface="Cambria" panose="02040503050406030204" pitchFamily="18" charset="0"/>
                <a:ea typeface="Cambria" panose="02040503050406030204" pitchFamily="18" charset="0"/>
              </a:rPr>
              <a:t>icrocontroller unit (MCU) is a </a:t>
            </a:r>
            <a:r>
              <a:rPr lang="en-US" b="1">
                <a:solidFill>
                  <a:srgbClr val="000000"/>
                </a:solidFill>
                <a:effectLst/>
                <a:latin typeface="Cambria" panose="02040503050406030204" pitchFamily="18" charset="0"/>
                <a:ea typeface="Cambria" panose="02040503050406030204" pitchFamily="18" charset="0"/>
              </a:rPr>
              <a:t>small computer</a:t>
            </a:r>
            <a:r>
              <a:rPr lang="en-US" b="0">
                <a:solidFill>
                  <a:srgbClr val="000000"/>
                </a:solidFill>
                <a:effectLst/>
                <a:latin typeface="Cambria" panose="02040503050406030204" pitchFamily="18" charset="0"/>
                <a:ea typeface="Cambria" panose="02040503050406030204" pitchFamily="18" charset="0"/>
              </a:rPr>
              <a:t> on a single integrated circuit. A microcontroller </a:t>
            </a:r>
            <a:r>
              <a:rPr lang="en-US" b="1">
                <a:effectLst/>
                <a:latin typeface="Cambria" panose="02040503050406030204" pitchFamily="18" charset="0"/>
                <a:ea typeface="Cambria" panose="02040503050406030204" pitchFamily="18" charset="0"/>
              </a:rPr>
              <a:t>contains one or more CPUs </a:t>
            </a:r>
            <a:r>
              <a:rPr lang="en-US" b="0">
                <a:solidFill>
                  <a:srgbClr val="000000"/>
                </a:solidFill>
                <a:effectLst/>
                <a:latin typeface="Cambria" panose="02040503050406030204" pitchFamily="18" charset="0"/>
                <a:ea typeface="Cambria" panose="02040503050406030204" pitchFamily="18" charset="0"/>
              </a:rPr>
              <a:t>(processor cores) along with </a:t>
            </a:r>
            <a:r>
              <a:rPr lang="en-US" b="1">
                <a:solidFill>
                  <a:srgbClr val="000000"/>
                </a:solidFill>
                <a:effectLst/>
                <a:latin typeface="Cambria" panose="02040503050406030204" pitchFamily="18" charset="0"/>
                <a:ea typeface="Cambria" panose="02040503050406030204" pitchFamily="18" charset="0"/>
              </a:rPr>
              <a:t>memory and programmable input/output peripherals</a:t>
            </a:r>
            <a:endParaRPr lang="en-US" b="1" spc="-5">
              <a:solidFill>
                <a:srgbClr val="00AF50"/>
              </a:solidFill>
              <a:latin typeface="Cambria" panose="02040503050406030204" pitchFamily="18" charset="0"/>
              <a:ea typeface="Cambria" panose="02040503050406030204" pitchFamily="18" charset="0"/>
              <a:cs typeface="Cambria"/>
            </a:endParaRPr>
          </a:p>
        </p:txBody>
      </p:sp>
      <p:sp>
        <p:nvSpPr>
          <p:cNvPr id="7" name="object 7"/>
          <p:cNvSpPr txBox="1"/>
          <p:nvPr/>
        </p:nvSpPr>
        <p:spPr>
          <a:xfrm>
            <a:off x="8915400" y="6598538"/>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000066"/>
                </a:solidFill>
                <a:latin typeface="Microsoft Sans Serif"/>
                <a:cs typeface="Microsoft Sans Serif"/>
              </a:rPr>
              <a:t>9</a:t>
            </a:fld>
            <a:endParaRPr sz="1400">
              <a:latin typeface="Microsoft Sans Serif"/>
              <a:cs typeface="Microsoft Sans Serif"/>
            </a:endParaRPr>
          </a:p>
        </p:txBody>
      </p:sp>
      <p:sp>
        <p:nvSpPr>
          <p:cNvPr id="2" name="TextBox 1">
            <a:extLst>
              <a:ext uri="{FF2B5EF4-FFF2-40B4-BE49-F238E27FC236}">
                <a16:creationId xmlns:a16="http://schemas.microsoft.com/office/drawing/2014/main" id="{9BD3FE92-D56A-3037-9727-2C533C28A5CD}"/>
              </a:ext>
            </a:extLst>
          </p:cNvPr>
          <p:cNvSpPr txBox="1"/>
          <p:nvPr/>
        </p:nvSpPr>
        <p:spPr>
          <a:xfrm>
            <a:off x="1143000" y="374303"/>
            <a:ext cx="6477000" cy="461665"/>
          </a:xfrm>
          <a:prstGeom prst="rect">
            <a:avLst/>
          </a:prstGeom>
          <a:noFill/>
        </p:spPr>
        <p:txBody>
          <a:bodyPr wrap="square">
            <a:spAutoFit/>
          </a:bodyPr>
          <a:lstStyle/>
          <a:p>
            <a:pPr marL="12065" lvl="1">
              <a:lnSpc>
                <a:spcPct val="100000"/>
              </a:lnSpc>
              <a:spcBef>
                <a:spcPts val="819"/>
              </a:spcBef>
              <a:tabLst>
                <a:tab pos="674370" algn="l"/>
              </a:tabLst>
            </a:pPr>
            <a:r>
              <a:rPr lang="en-US" sz="2400" b="1">
                <a:solidFill>
                  <a:srgbClr val="000066"/>
                </a:solidFill>
                <a:latin typeface="Cambria"/>
                <a:cs typeface="Cambria"/>
              </a:rPr>
              <a:t>Microcontrollers vs Microprocessors?</a:t>
            </a:r>
            <a:endParaRPr lang="en-US" sz="1800" b="1">
              <a:latin typeface="Cambria"/>
              <a:cs typeface="Cambria"/>
            </a:endParaRPr>
          </a:p>
        </p:txBody>
      </p:sp>
      <p:pic>
        <p:nvPicPr>
          <p:cNvPr id="8" name="Picture 7">
            <a:extLst>
              <a:ext uri="{FF2B5EF4-FFF2-40B4-BE49-F238E27FC236}">
                <a16:creationId xmlns:a16="http://schemas.microsoft.com/office/drawing/2014/main" id="{429BA2FD-4C69-F0C3-A215-3E587B9BA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714" y="3124200"/>
            <a:ext cx="5572712" cy="2667000"/>
          </a:xfrm>
          <a:prstGeom prst="rect">
            <a:avLst/>
          </a:prstGeom>
        </p:spPr>
      </p:pic>
    </p:spTree>
    <p:extLst>
      <p:ext uri="{BB962C8B-B14F-4D97-AF65-F5344CB8AC3E}">
        <p14:creationId xmlns:p14="http://schemas.microsoft.com/office/powerpoint/2010/main" val="810311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1014</TotalTime>
  <Words>3713</Words>
  <Application>Microsoft Office PowerPoint</Application>
  <PresentationFormat>On-screen Show (4:3)</PresentationFormat>
  <Paragraphs>478</Paragraphs>
  <Slides>63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Calibri Light</vt:lpstr>
      <vt:lpstr>Cambria</vt:lpstr>
      <vt:lpstr>Microsoft Sans Serif</vt:lpstr>
      <vt:lpstr>TimesNewRoman</vt:lpstr>
      <vt:lpstr>Wingdings</vt:lpstr>
      <vt:lpstr>Office Theme</vt:lpstr>
      <vt:lpstr>LẬP TRÌNH HỆ NHÚNG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Cổng GPIO  (– General Purpose Input Output)</vt:lpstr>
      <vt:lpstr> One – Wire (1 dây)</vt:lpstr>
      <vt:lpstr>PowerPoint Presentation</vt:lpstr>
      <vt:lpstr>PowerPoint Presentation</vt:lpstr>
      <vt:lpstr>PowerPoint Presentation</vt:lpstr>
      <vt:lpstr>PowerPoint Presentation</vt:lpstr>
      <vt:lpstr>Bluetooth</vt:lpstr>
      <vt:lpstr>PowerPoint Presentation</vt:lpstr>
      <vt:lpstr>Bluetooth/WiFi Module trong các hệ thống nhúng</vt:lpstr>
      <vt:lpstr>PowerPoint Presentation</vt:lpstr>
      <vt:lpstr>PowerPoint Presentation</vt:lpstr>
      <vt:lpstr>Bluetooth/WiFi Module trong các hệ thống nhúng</vt:lpstr>
      <vt:lpstr>5. Phần mềm HTN</vt:lpstr>
      <vt:lpstr>5.1. Tổng quan </vt:lpstr>
      <vt:lpstr>5.2. Trình điều khiển thiết bị </vt:lpstr>
      <vt:lpstr>5.3. Hệ điều hành nhúng</vt:lpstr>
      <vt:lpstr>5.4. Tiến trình</vt:lpstr>
      <vt:lpstr>5.5. Middleware, Aplication</vt:lpstr>
      <vt:lpstr>5.5.1. Middleware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nhúng,phạm ngọc hưng,dhbkhn</dc:title>
  <dc:subject>bai giang he thong nhung.pdf</dc:subject>
  <dc:creator>phạm ngọc hưng</dc:creator>
  <cp:keywords>lập trình nhúng,phạm ngọc hưng,dhbkhn</cp:keywords>
  <cp:lastModifiedBy>Asus</cp:lastModifiedBy>
  <cp:revision>86</cp:revision>
  <dcterms:created xsi:type="dcterms:W3CDTF">2023-11-30T12:05:20Z</dcterms:created>
  <dcterms:modified xsi:type="dcterms:W3CDTF">2023-12-04T07:24:10Z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2012-09-27T00:00:00Z</vt:filetime>
  </property>
  <property fmtid="{D5CDD505-2E9C-101B-9397-08002B2CF9AE}" pid="3" name="Creator">
    <vt:lpwstr>Microsoft® PowerPoint® 2010 Trial</vt:lpwstr>
  </property>
  <property fmtid="{D5CDD505-2E9C-101B-9397-08002B2CF9AE}" pid="4" name="LastSaved">
    <vt:filetime>2023-11-30T00:00:00Z</vt:filetime>
  </property>
</Properties>
</file>